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6" r:id="rId3"/>
    <p:sldId id="263" r:id="rId4"/>
    <p:sldId id="397" r:id="rId5"/>
    <p:sldId id="311" r:id="rId6"/>
    <p:sldId id="388" r:id="rId7"/>
    <p:sldId id="375" r:id="rId8"/>
    <p:sldId id="258" r:id="rId9"/>
    <p:sldId id="380" r:id="rId10"/>
    <p:sldId id="391" r:id="rId11"/>
    <p:sldId id="392" r:id="rId12"/>
    <p:sldId id="393" r:id="rId13"/>
    <p:sldId id="293" r:id="rId14"/>
    <p:sldId id="394" r:id="rId15"/>
    <p:sldId id="287" r:id="rId16"/>
    <p:sldId id="288" r:id="rId17"/>
    <p:sldId id="289" r:id="rId18"/>
    <p:sldId id="374" r:id="rId19"/>
    <p:sldId id="389" r:id="rId20"/>
    <p:sldId id="387" r:id="rId21"/>
    <p:sldId id="386" r:id="rId22"/>
    <p:sldId id="373" r:id="rId23"/>
    <p:sldId id="312" r:id="rId24"/>
    <p:sldId id="395" r:id="rId25"/>
    <p:sldId id="354" r:id="rId26"/>
    <p:sldId id="369" r:id="rId27"/>
    <p:sldId id="371" r:id="rId28"/>
    <p:sldId id="372" r:id="rId29"/>
    <p:sldId id="390" r:id="rId30"/>
    <p:sldId id="396" r:id="rId31"/>
    <p:sldId id="280" r:id="rId32"/>
    <p:sldId id="381" r:id="rId33"/>
    <p:sldId id="355" r:id="rId34"/>
    <p:sldId id="370" r:id="rId35"/>
    <p:sldId id="382" r:id="rId36"/>
    <p:sldId id="384" r:id="rId37"/>
    <p:sldId id="383" r:id="rId38"/>
    <p:sldId id="385" r:id="rId39"/>
    <p:sldId id="281" r:id="rId40"/>
    <p:sldId id="376" r:id="rId41"/>
    <p:sldId id="377" r:id="rId42"/>
    <p:sldId id="378" r:id="rId43"/>
    <p:sldId id="379" r:id="rId44"/>
    <p:sldId id="294" r:id="rId45"/>
    <p:sldId id="295" r:id="rId46"/>
    <p:sldId id="29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AA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/>
    <p:restoredTop sz="94674"/>
  </p:normalViewPr>
  <p:slideViewPr>
    <p:cSldViewPr snapToGrid="0" snapToObjects="1">
      <p:cViewPr varScale="1">
        <p:scale>
          <a:sx n="153" d="100"/>
          <a:sy n="153" d="100"/>
        </p:scale>
        <p:origin x="2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2AB6F2-7FC9-9E4A-B38D-E9C9C123F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F024F-BA17-BB43-B3D4-B918639A24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1A850-032E-0C42-AAF6-1CE285FBA0E3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0FB7E-9C07-6740-A930-7CC9744252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(This presentation is being recorded)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C57E1-8E21-754C-9102-C5EB8F3827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3082E-2353-8B45-AE90-0E5B0B0C5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17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6CA8E-28D6-9B4D-8AA6-9DE9069D679A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(This presentation is being recorded)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1E370-38FC-A041-B92F-32EEE2E8A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1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01D2C4A9-7C60-7948-8689-8D9227BC2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E3CF7B3A-E623-4849-A9CB-9378E0A17B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Myriad Pro" panose="020B0503030403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D730EA5-978E-AB43-BBB7-FCEA2CA0A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0696145-A3FB-C141-821A-C1111D6E172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3C5D6-1178-0A48-B4D3-587B42BD8B9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560792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7AF6D8-494E-4043-84C2-A569C6D3C1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43509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7AF6D8-494E-4043-84C2-A569C6D3C1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02531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62185-8C4D-FF4E-9E01-9A744E24BC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78237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3B2933-80D9-6247-A28E-D1D0D561FC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06304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0ED96-3853-3B49-820F-190E298BF3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37332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F26D5-F6D8-6E49-A5D5-108A134903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71707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E698AE-397C-AF42-829A-949858D1A3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286189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F91ECD-1330-314C-9103-BD6AF9240E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44013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AD4BA-AFA9-9449-AB96-04D5ACFD12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658782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4 x 10^14 BTUs = ~ 8 Billion 50,000 BTU furnaces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Myriad Pro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Myriad Pro" pitchFamily="-106" charset="0"/>
                <a:ea typeface="ＭＳ Ｐゴシック" pitchFamily="-106" charset="-128"/>
                <a:cs typeface="ＭＳ Ｐゴシック" pitchFamily="-106" charset="-128"/>
              </a:rPr>
              <a:t>1 ton TNT = 4.184 GJ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44DA8-486B-684E-9FEA-F733ED83B99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F91ECD-1330-314C-9103-BD6AF9240E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51118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BEE9-9874-E24D-8CC0-6C4AEA933419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86B-6766-4346-841B-BBC2D94CA9D0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8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7102F-815F-C141-8F3C-022E2C43C7D5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3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1EE6-5B0C-9943-B9C7-C89F67D207DF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1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2690-3E79-BC45-B91B-A6FFEBBF3CBA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8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9A9F-FC2A-4246-B87B-2C2E91FD54CD}" type="datetime1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7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C9E0-221C-C84D-B7F4-81A9FEDA1B89}" type="datetime1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0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271C1-FC76-E546-A41E-20F60295FADB}" type="datetime1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0DA1-35A7-3F45-9729-38C87A975C42}" type="datetime1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2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ABF9-595E-004C-88EC-34583644DE0E}" type="datetime1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9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6A0E4-DA30-FD4C-B730-96C015192317}" type="datetime1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89592-5EDD-AC45-8DAD-10472A2EBCF7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(This presentation is being recorded)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60F0F-77EC-ED49-A2D3-CA73F4B4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6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3" descr="CME_Sun-Earth_Cartoon.jpg">
            <a:extLst>
              <a:ext uri="{FF2B5EF4-FFF2-40B4-BE49-F238E27FC236}">
                <a16:creationId xmlns:a16="http://schemas.microsoft.com/office/drawing/2014/main" id="{62C5657D-4C12-C54C-8A62-5FC224621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138"/>
            <a:ext cx="9144000" cy="639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69AD888B-C404-1C4C-9B42-AD12841DDCEB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1238250"/>
          </a:xfrm>
          <a:solidFill>
            <a:srgbClr val="000000">
              <a:alpha val="39999"/>
            </a:srgbClr>
          </a:solidFill>
        </p:spPr>
        <p:txBody>
          <a:bodyPr/>
          <a:lstStyle/>
          <a:p>
            <a:pPr algn="ctr" eaLnBrk="1" hangingPunct="1"/>
            <a:r>
              <a:rPr lang="en-US" altLang="en-US" sz="2800" dirty="0">
                <a:solidFill>
                  <a:schemeClr val="bg1"/>
                </a:solidFill>
                <a:latin typeface="Helvetica" pitchFamily="2" charset="0"/>
                <a:ea typeface="ＭＳ Ｐゴシック" panose="020B0600070205080204" pitchFamily="34" charset="-128"/>
              </a:rPr>
              <a:t>The Solar Wind</a:t>
            </a:r>
          </a:p>
        </p:txBody>
      </p:sp>
      <p:sp>
        <p:nvSpPr>
          <p:cNvPr id="14340" name="TextBox 4">
            <a:extLst>
              <a:ext uri="{FF2B5EF4-FFF2-40B4-BE49-F238E27FC236}">
                <a16:creationId xmlns:a16="http://schemas.microsoft.com/office/drawing/2014/main" id="{20BC8852-FBA4-724A-964B-91D9D6363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238" y="5519416"/>
            <a:ext cx="6359525" cy="523875"/>
          </a:xfrm>
          <a:prstGeom prst="rect">
            <a:avLst/>
          </a:prstGeom>
          <a:solidFill>
            <a:srgbClr val="0000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FFFFFF"/>
                </a:solidFill>
                <a:latin typeface="Helvetica" pitchFamily="2" charset="0"/>
              </a:rPr>
              <a:t>Lynn B. Wilson 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5AF07-32EB-7045-99D2-C8FB16AD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67632-3FB9-4A44-988C-40F2AD06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08153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48BD4-8C62-0D41-BCF2-912B1912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AD2-A436-9249-82FF-2024358D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1FBD80D-1347-2743-BB50-CB7E639BF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Percentile Ranges All vs Fast vs Slow: 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25%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 -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75%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2600" baseline="-250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med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10AD-0F3E-2D46-86E5-155BE80D2ADC}"/>
              </a:ext>
            </a:extLst>
          </p:cNvPr>
          <p:cNvSpPr txBox="1"/>
          <p:nvPr/>
        </p:nvSpPr>
        <p:spPr>
          <a:xfrm>
            <a:off x="0" y="5451378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9F117A-3541-244C-9DC5-EBDA2AB87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08351"/>
              </p:ext>
            </p:extLst>
          </p:nvPr>
        </p:nvGraphicFramePr>
        <p:xfrm>
          <a:off x="0" y="551830"/>
          <a:ext cx="9144000" cy="269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959433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20101708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Fast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&gt; 500 km/s]</a:t>
                      </a:r>
                      <a:endParaRPr lang="en-US" sz="1600" b="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Slow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≤ 500 km/s]</a:t>
                      </a:r>
                      <a:endParaRPr lang="en-US" sz="1600" baseline="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All wind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e,tot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10.3 – 13.6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11.8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9.26 – 13.0(11.0)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9.41 – 13.1(11.1)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17.8 – 33.2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24.4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4.47 – 12.4(7.54)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4.80 – 15.1(8.45)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19.4 – 92.8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55.6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5.31 – 31.6(11.5)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5.43 – 34.0(12.2)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(T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sz="1600" dirty="0">
                          <a:latin typeface="Helvetica" pitchFamily="2" charset="0"/>
                        </a:rPr>
                        <a:t>/T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e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1.11 – 1.35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1.22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1.00 – 1.10(1.04)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1.01 – 1.13(1.05)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04768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(T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sz="1600" dirty="0">
                          <a:latin typeface="Helvetica" pitchFamily="2" charset="0"/>
                        </a:rPr>
                        <a:t>/T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p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0.66 – 1.03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0.82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0.59 – 0.95(0.76)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0.60 – 0.96(0.81)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588161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(T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sz="1600" dirty="0">
                          <a:latin typeface="Helvetica" pitchFamily="2" charset="0"/>
                        </a:rPr>
                        <a:t>/T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a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0.66 – 1.46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0.95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0.59 – 1.13(0.84)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0.60 – 1.14(0.84)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93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03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48BD4-8C62-0D41-BCF2-912B1912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AD2-A436-9249-82FF-2024358D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1FBD80D-1347-2743-BB50-CB7E639BF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Percentile Ranges All vs Fast vs Slow: 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25%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 -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75%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2600" baseline="-250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med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10AD-0F3E-2D46-86E5-155BE80D2ADC}"/>
              </a:ext>
            </a:extLst>
          </p:cNvPr>
          <p:cNvSpPr txBox="1"/>
          <p:nvPr/>
        </p:nvSpPr>
        <p:spPr>
          <a:xfrm>
            <a:off x="0" y="5451378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AC2410-DA18-8E4A-8B4F-0E2C88240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58239"/>
              </p:ext>
            </p:extLst>
          </p:nvPr>
        </p:nvGraphicFramePr>
        <p:xfrm>
          <a:off x="0" y="551830"/>
          <a:ext cx="9144000" cy="162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959433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20101708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Fast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&gt; 500 km/s]</a:t>
                      </a:r>
                      <a:endParaRPr lang="en-US" sz="1600" b="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Slow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≤ 500 km/s]</a:t>
                      </a:r>
                      <a:endParaRPr lang="en-US" sz="1600" baseline="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All wind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Symbol" pitchFamily="2" charset="2"/>
                        </a:rPr>
                        <a:t>b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e,tot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0.51 – 1.08(0.73)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0.95 – 2.89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1.62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0.83 – 2.64(1.45)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Symbol" pitchFamily="2" charset="2"/>
                        </a:rPr>
                        <a:t>b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0.92 – 2.12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1.41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0.64 – 1.86(1.13)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0.67 – 1.90(1.16)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Symbol" pitchFamily="2" charset="2"/>
                        </a:rPr>
                        <a:t>b</a:t>
                      </a:r>
                      <a:r>
                        <a:rPr lang="en-US" sz="1600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0.05 – 0.41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0.19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0.02 – 0.18(0.06)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0.02 – 0.19(0.07)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3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48BD4-8C62-0D41-BCF2-912B1912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AD2-A436-9249-82FF-2024358D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1FBD80D-1347-2743-BB50-CB7E639BF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Percentile Ranges All vs Fast vs Slow: 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25%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 -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75%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2600" baseline="-250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med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10AD-0F3E-2D46-86E5-155BE80D2ADC}"/>
              </a:ext>
            </a:extLst>
          </p:cNvPr>
          <p:cNvSpPr txBox="1"/>
          <p:nvPr/>
        </p:nvSpPr>
        <p:spPr>
          <a:xfrm>
            <a:off x="0" y="5451378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2D8F2D-7BAD-6443-9A82-CCC834FE0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701673"/>
              </p:ext>
            </p:extLst>
          </p:nvPr>
        </p:nvGraphicFramePr>
        <p:xfrm>
          <a:off x="0" y="551830"/>
          <a:ext cx="9144000" cy="162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959433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20101708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Fast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&gt; 500 km/s]</a:t>
                      </a:r>
                      <a:endParaRPr lang="en-US" sz="1600" b="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Slow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≤ 500 km/s]</a:t>
                      </a:r>
                      <a:endParaRPr lang="en-US" sz="1600" baseline="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All wind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(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sz="1600" dirty="0">
                          <a:latin typeface="Helvetica" pitchFamily="2" charset="0"/>
                        </a:rPr>
                        <a:t>/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tot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0.36 – 0.65(0.49)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0.92 – 2.29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1.42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0.78 – 2.14(1.28)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(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sz="1600" dirty="0">
                          <a:latin typeface="Helvetica" pitchFamily="2" charset="0"/>
                        </a:rPr>
                        <a:t>/T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tot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0.12 – 0.45(0.19)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0.35 – 1.83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0.87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0.32 – 1.78(0.82)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(T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sz="1600" dirty="0">
                          <a:latin typeface="Helvetica" pitchFamily="2" charset="0"/>
                        </a:rPr>
                        <a:t>/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tot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2.28 – 4.75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3.72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1.38 – 3.52(1.96)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1.39 – 3.62(2.01)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3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912E-C3C0-0B43-8C9A-8221911EE82A}"/>
              </a:ext>
            </a:extLst>
          </p:cNvPr>
          <p:cNvSpPr txBox="1"/>
          <p:nvPr/>
        </p:nvSpPr>
        <p:spPr>
          <a:xfrm>
            <a:off x="0" y="5285170"/>
            <a:ext cx="9144000" cy="7386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050" i="1" dirty="0" err="1">
                <a:latin typeface="Helvetica"/>
                <a:cs typeface="Helvetica"/>
              </a:rPr>
              <a:t>Astrophys</a:t>
            </a:r>
            <a:r>
              <a:rPr lang="en-US" sz="1050" i="1" dirty="0">
                <a:latin typeface="Helvetica"/>
                <a:cs typeface="Helvetica"/>
              </a:rPr>
              <a:t>. J. Suppl.</a:t>
            </a:r>
            <a:r>
              <a:rPr lang="en-US" sz="1050" dirty="0">
                <a:latin typeface="Helvetica"/>
                <a:cs typeface="Helvetica"/>
              </a:rPr>
              <a:t> </a:t>
            </a:r>
            <a:r>
              <a:rPr lang="en-US" sz="1050" b="1" dirty="0">
                <a:latin typeface="Helvetica"/>
                <a:cs typeface="Helvetica"/>
              </a:rPr>
              <a:t>236</a:t>
            </a:r>
            <a:r>
              <a:rPr lang="en-US" sz="1050" dirty="0">
                <a:latin typeface="Helvetica"/>
                <a:cs typeface="Helvetica"/>
              </a:rPr>
              <a:t>(8), doi:10.3847/1538-4365/aab71c, 2018.</a:t>
            </a:r>
          </a:p>
          <a:p>
            <a:pPr>
              <a:defRPr/>
            </a:pPr>
            <a:r>
              <a:rPr lang="en-US" sz="1050" dirty="0">
                <a:latin typeface="Helvetica"/>
                <a:cs typeface="Helvetica"/>
              </a:rPr>
              <a:t>L.B. Wilson III et al., “Electron Energy Partition across Interplanetary Shocks: I. Methodology and Data Product,” </a:t>
            </a:r>
            <a:r>
              <a:rPr lang="en-US" sz="1050" i="1" dirty="0" err="1">
                <a:latin typeface="Helvetica"/>
                <a:cs typeface="Helvetica"/>
              </a:rPr>
              <a:t>Astrophys</a:t>
            </a:r>
            <a:r>
              <a:rPr lang="en-US" sz="1050" i="1" dirty="0">
                <a:latin typeface="Helvetica"/>
                <a:cs typeface="Helvetica"/>
              </a:rPr>
              <a:t>. J. Suppl.</a:t>
            </a:r>
            <a:r>
              <a:rPr lang="en-US" sz="1050" dirty="0">
                <a:latin typeface="Helvetica"/>
                <a:cs typeface="Helvetica"/>
              </a:rPr>
              <a:t> </a:t>
            </a:r>
            <a:r>
              <a:rPr lang="en-US" sz="1050" b="1" dirty="0">
                <a:latin typeface="Helvetica"/>
                <a:cs typeface="Helvetica"/>
              </a:rPr>
              <a:t>243</a:t>
            </a:r>
            <a:r>
              <a:rPr lang="en-US" sz="1050" dirty="0">
                <a:latin typeface="Helvetica"/>
                <a:cs typeface="Helvetica"/>
              </a:rPr>
              <a:t>(8), doi:10.3847/1538-4365/ab22bd, 2019.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852" y="857251"/>
            <a:ext cx="56284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Particle-particle Coulomb Collisions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0FE2A-CD7D-D342-9F78-5D2245D80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5" b="55681"/>
          <a:stretch/>
        </p:blipFill>
        <p:spPr>
          <a:xfrm>
            <a:off x="1" y="1381438"/>
            <a:ext cx="5698901" cy="3125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B74CA-82FE-0841-A954-D148D8D05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8" t="51389" r="60345" b="15888"/>
          <a:stretch/>
        </p:blipFill>
        <p:spPr>
          <a:xfrm>
            <a:off x="6278451" y="1416038"/>
            <a:ext cx="1984335" cy="2701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45B52-0B3B-F242-ACE8-868FC08A7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0" t="92067" r="62562" b="-1"/>
          <a:stretch/>
        </p:blipFill>
        <p:spPr>
          <a:xfrm>
            <a:off x="0" y="4202610"/>
            <a:ext cx="3575254" cy="10637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764204-291D-B648-9D1A-54D8C1EA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FA2856-C081-1540-81FF-BF08F581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CFA39-5DEC-2444-B078-1CD7B9CB2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913" y="4463726"/>
            <a:ext cx="2743200" cy="6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48BD4-8C62-0D41-BCF2-912B1912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AD2-A436-9249-82FF-2024358D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1FBD80D-1347-2743-BB50-CB7E639BF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Percentile Ranges All vs Fast vs Slow: 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25%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 -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75%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2600" baseline="-250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med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10AD-0F3E-2D46-86E5-155BE80D2ADC}"/>
              </a:ext>
            </a:extLst>
          </p:cNvPr>
          <p:cNvSpPr txBox="1"/>
          <p:nvPr/>
        </p:nvSpPr>
        <p:spPr>
          <a:xfrm>
            <a:off x="0" y="5451378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380EBF-05D0-BA4D-B897-3CD212983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16443"/>
              </p:ext>
            </p:extLst>
          </p:nvPr>
        </p:nvGraphicFramePr>
        <p:xfrm>
          <a:off x="0" y="551830"/>
          <a:ext cx="9144000" cy="3053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19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2647627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2647627">
                  <a:extLst>
                    <a:ext uri="{9D8B030D-6E8A-4147-A177-3AD203B41FA5}">
                      <a16:colId xmlns:a16="http://schemas.microsoft.com/office/drawing/2014/main" val="3195943386"/>
                    </a:ext>
                  </a:extLst>
                </a:gridCol>
                <a:gridCol w="2647627">
                  <a:extLst>
                    <a:ext uri="{9D8B030D-6E8A-4147-A177-3AD203B41FA5}">
                      <a16:colId xmlns:a16="http://schemas.microsoft.com/office/drawing/2014/main" val="4120101708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Fast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&gt; 500 km/s]</a:t>
                      </a:r>
                      <a:endParaRPr lang="en-US" sz="1600" b="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Slow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≤ 500 km/s]</a:t>
                      </a:r>
                      <a:endParaRPr lang="en-US" sz="1600" baseline="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All wind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iaw</a:t>
                      </a:r>
                      <a:r>
                        <a:rPr lang="en-US" sz="1600" dirty="0">
                          <a:latin typeface="Helvetica" pitchFamily="2" charset="0"/>
                        </a:rPr>
                        <a:t> [#/day]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41.8 – 64.4(52.8)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32.4 – 50.1(42.4)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33.0 – 52.2(41.6)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ymbol" pitchFamily="2" charset="2"/>
                        </a:rPr>
                        <a:t>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ee</a:t>
                      </a:r>
                      <a:r>
                        <a:rPr lang="en-US" sz="1600" dirty="0">
                          <a:latin typeface="Helvetica" pitchFamily="2" charset="0"/>
                        </a:rPr>
                        <a:t> [#/day]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0.29 – 0.49(0.37)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0.49 – 1.40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0.79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0.43 – 1.30(0.70)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Symbol" pitchFamily="2" charset="2"/>
                        </a:rPr>
                        <a:t>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ep</a:t>
                      </a:r>
                      <a:r>
                        <a:rPr lang="en-US" sz="1600" dirty="0">
                          <a:latin typeface="Helvetica" pitchFamily="2" charset="0"/>
                        </a:rPr>
                        <a:t> [#/day]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0.13 – 0.22(0.16)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0.21 – 0.63</a:t>
                      </a:r>
                      <a:r>
                        <a:rPr lang="en-US" sz="1600" dirty="0"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0.35</a:t>
                      </a:r>
                      <a:r>
                        <a:rPr lang="en-US" sz="1600" dirty="0">
                          <a:latin typeface="Helvetica" pitchFamily="2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0.19 – 0.58(0.31)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mbol" pitchFamily="2" charset="2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1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e</a:t>
                      </a:r>
                      <a:r>
                        <a:rPr kumimoji="0" lang="en-US" sz="1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mbol" pitchFamily="2" charset="2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 [#/day]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0.022 – 0.040(0.029)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0.022 – 0.058(0.035)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0.022 – 0.055(0.034)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35747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mbol" pitchFamily="2" charset="2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1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pp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 [#/day]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0.002 – 0.004(0.003)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0.012 – 0.077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0.030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0.008 – 0.067(0.024)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425451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mbol" pitchFamily="2" charset="2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16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mbol" pitchFamily="2" charset="2"/>
                          <a:ea typeface="+mn-ea"/>
                          <a:cs typeface="+mn-cs"/>
                        </a:rPr>
                        <a:t>aa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 [#/day]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0.0002 – 0.003(0.0005)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0.001 – 0.010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0.004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0.001 – 0.010(0.003)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282087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sz="1600" dirty="0">
                          <a:latin typeface="Helvetica" pitchFamily="2" charset="0"/>
                        </a:rPr>
                        <a:t> [#/day]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0.0002 – 0.0004(0.0003)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0.0006 – 0.002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0.001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0.0005 – 0.002(0.001)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384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28251F-A579-244E-BE73-85A35B3DC78D}"/>
              </a:ext>
            </a:extLst>
          </p:cNvPr>
          <p:cNvSpPr txBox="1"/>
          <p:nvPr/>
        </p:nvSpPr>
        <p:spPr>
          <a:xfrm>
            <a:off x="61994" y="3998562"/>
            <a:ext cx="601318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ymbol" pitchFamily="2" charset="2"/>
              </a:rPr>
              <a:t>n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iaw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assumes </a:t>
            </a:r>
            <a:r>
              <a:rPr lang="en-US" dirty="0" err="1">
                <a:solidFill>
                  <a:schemeClr val="bg1"/>
                </a:solidFill>
                <a:latin typeface="Symbol" pitchFamily="2" charset="2"/>
              </a:rPr>
              <a:t>d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~ 0.1 mV/m and waves always present</a:t>
            </a:r>
          </a:p>
        </p:txBody>
      </p:sp>
    </p:spTree>
    <p:extLst>
      <p:ext uri="{BB962C8B-B14F-4D97-AF65-F5344CB8AC3E}">
        <p14:creationId xmlns:p14="http://schemas.microsoft.com/office/powerpoint/2010/main" val="273933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_Temps_epa_avg-par-per_SWE_3DP_ALLAndFastAndSlowWind_grid_times_3rd_bins_labeled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9" y="0"/>
            <a:ext cx="66062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ACEA3-DA12-594E-909A-C91F0D3A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085F8-74E5-AC42-A0F3-130D62FA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42211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_TempRatios_epa_avg-par-per_SWE_3DP_ALLAndFastAndSlowWind_grid_times_3rd_bins_2nd-xrange_labeled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20" y="0"/>
            <a:ext cx="664076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D97E9-EE61-D544-BE7D-D4A3001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79145-F99F-2445-8FD7-56F02611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26278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_beta_epa_avg-par-per_SWE_3DP_ALLAndFastAndSlowWind_grid_times_3rd_bins_labeled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9" y="0"/>
            <a:ext cx="66062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20D15-BD7A-BA47-8EC7-D33F1A86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86CD-BBA4-D34C-ADB5-F8696358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29364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Solar Wind Transients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8B2ED38-0725-D44A-B40E-EE46BC59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38200"/>
            <a:ext cx="9144000" cy="3477875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SIR = stream interaction region [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Jian et al.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2006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2008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2011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CIR = co-rotating interaction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CME = coronal mass ejection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ICME = interplanetary coronal mass ejection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MC = magnetic cloud [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Nieves-Chinchilla et al.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2018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Li et al.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2018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increase in |</a:t>
            </a:r>
            <a:r>
              <a:rPr lang="en-US" sz="2000" b="1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B</a:t>
            </a:r>
            <a:r>
              <a:rPr lang="en-US" sz="2000" baseline="-25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|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rotation in </a:t>
            </a:r>
            <a:r>
              <a:rPr lang="en-US" sz="2000" b="1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B</a:t>
            </a:r>
            <a:r>
              <a:rPr lang="en-US" sz="2000" baseline="-25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decrease in </a:t>
            </a:r>
            <a:r>
              <a:rPr lang="en-US" sz="2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</a:t>
            </a:r>
            <a:r>
              <a:rPr lang="en-US" sz="2000" baseline="-25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p</a:t>
            </a:r>
            <a:endParaRPr lang="en-US" sz="2000" baseline="-25000" dirty="0">
              <a:solidFill>
                <a:srgbClr val="FFFFFF"/>
              </a:solidFill>
              <a:latin typeface="Helvetica" pitchFamily="2" charset="0"/>
              <a:ea typeface="Myriad Pro" pitchFamily="-106" charset="0"/>
              <a:cs typeface="Myriad Pro" pitchFamily="-106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Flux Rope = similar to magnetic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SEP = solar energetic particles</a:t>
            </a:r>
            <a:b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</a:b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[e.g., </a:t>
            </a:r>
            <a:r>
              <a:rPr lang="en-US" sz="2000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Reames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2017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Richardson et al.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2015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1FC75-645B-9D40-A3E9-7BCC245FE265}"/>
              </a:ext>
            </a:extLst>
          </p:cNvPr>
          <p:cNvSpPr txBox="1"/>
          <p:nvPr/>
        </p:nvSpPr>
        <p:spPr>
          <a:xfrm>
            <a:off x="0" y="4453496"/>
            <a:ext cx="9144000" cy="193899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 et al., “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Properties of stream interactions at one AU during 1995 - 2004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239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337-392, doi:10.1007/s11207-006-0132-3, 2006.</a:t>
            </a:r>
          </a:p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 et al., “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Stream Interactions and Interplanetary Coronal Mass Ejections at 0.72 AU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249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85-101, doi:10.1007/s11207-008-9161-4, 2008.</a:t>
            </a:r>
          </a:p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 et al., “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Comparing Solar Minimum 23/24 with Historical Solar Wind Records at 1 AU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274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321-344, doi:10.1007/s11207-011-9737-2, 2011.</a:t>
            </a:r>
          </a:p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Y. Li et al., “Magnetic Clouds: Solar Cycle Dependence, Sources, and Geomagnetic Impacts,”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293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(135), pp. 19, doi:10.1007/s11207-018-1356-8, 2018.</a:t>
            </a:r>
          </a:p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T. Nieves-Chinchilla et al., “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Understanding the Internal Magnetic Field Configurations of ICMEs Using More than 20 Years of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</a:rPr>
              <a:t>Wind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 Observations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293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(25), pp. 31, doi:10.1007/s11207-018-1247-z, 2018.</a:t>
            </a:r>
          </a:p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D.V. </a:t>
            </a:r>
            <a:r>
              <a:rPr lang="en-US" sz="10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Reames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“Solar Energetic Particles,”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Lecture Notes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932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136, doi:10.1007/978-3-319-50871-9, 2017.</a:t>
            </a:r>
          </a:p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I.G. Richardson et al., “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</a:rPr>
              <a:t>The Properties of Solar Energetic Particle Event-Associated Coronal Mass Ejections Reported in Different CME Catalogs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0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290</a:t>
            </a:r>
            <a:r>
              <a:rPr lang="en-US" sz="10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1741-1759, doi:10.1007/s11207-015-0701-4, 2017.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1CAA5-B93A-4F4C-94D8-E17833AA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81C7A-CCAC-1340-902C-FDC997A79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05581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Solar Wind:  Source and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5EE7-4287-AB47-BC1C-7A852ABC7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15"/>
          <a:stretch/>
        </p:blipFill>
        <p:spPr>
          <a:xfrm>
            <a:off x="2794959" y="1143000"/>
            <a:ext cx="3554083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8F66A-F541-9D4A-849F-486F2019597A}"/>
              </a:ext>
            </a:extLst>
          </p:cNvPr>
          <p:cNvSpPr txBox="1"/>
          <p:nvPr/>
        </p:nvSpPr>
        <p:spPr>
          <a:xfrm>
            <a:off x="1249734" y="3429000"/>
            <a:ext cx="675185" cy="36933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ED789-BDAB-4546-A690-3913EF4446E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24919" y="3613666"/>
            <a:ext cx="1864417" cy="632870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130D66-0BEA-EE44-AF84-700368B33118}"/>
              </a:ext>
            </a:extLst>
          </p:cNvPr>
          <p:cNvSpPr txBox="1"/>
          <p:nvPr/>
        </p:nvSpPr>
        <p:spPr>
          <a:xfrm>
            <a:off x="6577983" y="2278811"/>
            <a:ext cx="869149" cy="36933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SIR/CIR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6BE320-D4FA-8A4F-B0F5-C09AE3965BB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33634" y="2463477"/>
            <a:ext cx="944349" cy="341716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33791-064F-7D48-B5E8-48DC7A00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A9DE5-95DC-8D43-B842-9CA8F6E2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65430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6372CD-AE6E-5940-8781-7A0DE2596EC8}"/>
              </a:ext>
            </a:extLst>
          </p:cNvPr>
          <p:cNvSpPr txBox="1"/>
          <p:nvPr/>
        </p:nvSpPr>
        <p:spPr>
          <a:xfrm>
            <a:off x="0" y="578113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Introduce jargon and basic concepts</a:t>
            </a:r>
            <a:endParaRPr lang="en-US" sz="2800" b="1" u="sng" dirty="0">
              <a:solidFill>
                <a:schemeClr val="bg1"/>
              </a:solidFill>
              <a:latin typeface="Helvetica" pitchFamily="2" charset="0"/>
            </a:endParaRP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Introduce solar wind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Fast vs Slow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Interplanetary magnetic field orientation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Discuss temperature-dependent solar wind properties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Discuss solar wind transients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CIRs/SIRs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ICMEs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SEPs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Briefly mention/introduce fluctuations</a:t>
            </a:r>
          </a:p>
          <a:p>
            <a:pPr marL="100013" indent="-21431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Summary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874" y="0"/>
            <a:ext cx="166584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CEC80-E210-E14C-9450-0FAF6AC2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A8276B-1FDA-FB46-920B-F9404533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2584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7" descr="CME_EIT_C2_Jan-4th_200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6477" y="0"/>
            <a:ext cx="7129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Coronal Mass Ejections (CMEs)</a:t>
            </a:r>
          </a:p>
        </p:txBody>
      </p:sp>
      <p:sp>
        <p:nvSpPr>
          <p:cNvPr id="79876" name="Text Box 7"/>
          <p:cNvSpPr txBox="1">
            <a:spLocks noChangeArrowheads="1"/>
          </p:cNvSpPr>
          <p:nvPr/>
        </p:nvSpPr>
        <p:spPr bwMode="auto">
          <a:xfrm>
            <a:off x="4379554" y="796925"/>
            <a:ext cx="4764446" cy="1323439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They are the largest explosions</a:t>
            </a:r>
          </a:p>
          <a:p>
            <a:r>
              <a:rPr lang="en-US" sz="200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in the solar system (</a:t>
            </a:r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~10</a:t>
            </a:r>
            <a:r>
              <a:rPr lang="en-US" sz="2000" baseline="30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23</a:t>
            </a:r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to 10</a:t>
            </a:r>
            <a:r>
              <a:rPr lang="en-US" sz="2000" baseline="30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26</a:t>
            </a:r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J </a:t>
            </a:r>
          </a:p>
          <a:p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or</a:t>
            </a:r>
            <a:r>
              <a:rPr lang="en-US" sz="200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</a:t>
            </a:r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~2-200 million 100 Megaton H-bombs</a:t>
            </a:r>
          </a:p>
          <a:p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or ~8-4000 x 10</a:t>
            </a:r>
            <a:r>
              <a:rPr lang="en-US" sz="2000" baseline="30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11</a:t>
            </a:r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stone league</a:t>
            </a:r>
            <a:r>
              <a:rPr lang="en-US" sz="2000" baseline="30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</a:t>
            </a:r>
            <a:r>
              <a:rPr lang="en-US" sz="2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jiffy</a:t>
            </a:r>
            <a:r>
              <a:rPr lang="en-US" sz="2000" baseline="3000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-2</a:t>
            </a:r>
            <a:r>
              <a:rPr lang="en-US" sz="200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).</a:t>
            </a:r>
          </a:p>
        </p:txBody>
      </p:sp>
      <p:sp>
        <p:nvSpPr>
          <p:cNvPr id="79877" name="TextBox 9"/>
          <p:cNvSpPr txBox="1">
            <a:spLocks noChangeArrowheads="1"/>
          </p:cNvSpPr>
          <p:nvPr/>
        </p:nvSpPr>
        <p:spPr bwMode="auto">
          <a:xfrm>
            <a:off x="0" y="5646221"/>
            <a:ext cx="4996881" cy="83099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Roughly 2 million times the total</a:t>
            </a:r>
          </a:p>
          <a:p>
            <a:pPr algn="ctr"/>
            <a:r>
              <a:rPr lang="en-US" sz="240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world energy consumption per year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7987B-187F-B745-8D60-7C5E5BF0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4844E-568D-C64D-A5F2-A8D8EE22E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961947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Fast/Slow Streams (SIRs and CIRs)</a:t>
            </a:r>
          </a:p>
        </p:txBody>
      </p:sp>
      <p:sp>
        <p:nvSpPr>
          <p:cNvPr id="79876" name="Text Box 7"/>
          <p:cNvSpPr txBox="1">
            <a:spLocks noChangeArrowheads="1"/>
          </p:cNvSpPr>
          <p:nvPr/>
        </p:nvSpPr>
        <p:spPr bwMode="auto">
          <a:xfrm>
            <a:off x="0" y="838200"/>
            <a:ext cx="5532895" cy="3477875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SIR = stream interaction region [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Jian et al.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2006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2008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2011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develops due to a faster flowing region overtaking a slower 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a subset are CIR = co-rotating interaction regions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require lifetime to surpass more than one solar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CIRs/SIRs form shocks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They also drive geomagnetic storms</a:t>
            </a:r>
            <a:b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</a:b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[e.g., </a:t>
            </a:r>
            <a:r>
              <a:rPr lang="en-US" sz="2000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Borovsky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&amp; Denton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2006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69558-8449-0240-B19F-49009DD1606F}"/>
              </a:ext>
            </a:extLst>
          </p:cNvPr>
          <p:cNvSpPr txBox="1"/>
          <p:nvPr/>
        </p:nvSpPr>
        <p:spPr>
          <a:xfrm>
            <a:off x="0" y="4639947"/>
            <a:ext cx="9144000" cy="15696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J.E. </a:t>
            </a:r>
            <a:r>
              <a:rPr lang="en-US" sz="12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Borovsky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&amp; M.H. Denton “Differences between CME-driven and CIR-driven storms,” 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J. </a:t>
            </a:r>
            <a:r>
              <a:rPr lang="en-US" sz="12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Geophys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Res.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111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A07S08, doi:10.1029/2005JA011447, 2006.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 et al., “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Properties of stream interactions at one AU during 1995 - 2004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239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337-392, doi:10.1007/s11207-006-0132-3, 2006.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 et al., “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Stream Interactions and Interplanetary Coronal Mass Ejections at 0.72 AU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249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85-101, doi:10.1007/s11207-008-9161-4, 2008.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 et al., “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Comparing Solar Minimum 23/24 with Historical Solar Wind Records at 1 AU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274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321-344, doi:10.1007/s11207-011-9737-2, 2011.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B741F-CDE4-884D-AF1B-0A7E20070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7" t="1140" r="10458" b="16546"/>
          <a:stretch/>
        </p:blipFill>
        <p:spPr>
          <a:xfrm>
            <a:off x="5600246" y="838200"/>
            <a:ext cx="3550220" cy="3657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6A6EC-FE6E-004C-A29D-BE8A554A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F388-44C5-4F41-9672-BB4CDFAA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26180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Solar Flares</a:t>
            </a:r>
          </a:p>
        </p:txBody>
      </p:sp>
      <p:sp>
        <p:nvSpPr>
          <p:cNvPr id="79876" name="Text Box 7"/>
          <p:cNvSpPr txBox="1">
            <a:spLocks noChangeArrowheads="1"/>
          </p:cNvSpPr>
          <p:nvPr/>
        </p:nvSpPr>
        <p:spPr bwMode="auto">
          <a:xfrm>
            <a:off x="4251959" y="709880"/>
            <a:ext cx="4928909" cy="1200329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They are massive localized enhancements in UV and x-ray emissions (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~10</a:t>
            </a:r>
            <a:r>
              <a:rPr lang="en-US" baseline="30000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20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to 10</a:t>
            </a:r>
            <a:r>
              <a:rPr lang="en-US" baseline="30000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25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J</a:t>
            </a:r>
          </a:p>
          <a:p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or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~10</a:t>
            </a:r>
            <a:r>
              <a:rPr lang="en-US" baseline="30000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4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to 10</a:t>
            </a:r>
            <a:r>
              <a:rPr lang="en-US" baseline="30000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9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50 Megaton H-bombs</a:t>
            </a:r>
          </a:p>
          <a:p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or combusting ~10</a:t>
            </a:r>
            <a:r>
              <a:rPr lang="en-US" baseline="30000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12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–10</a:t>
            </a:r>
            <a:r>
              <a:rPr lang="en-US" baseline="30000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17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gallons of gas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).</a:t>
            </a:r>
          </a:p>
        </p:txBody>
      </p:sp>
      <p:pic>
        <p:nvPicPr>
          <p:cNvPr id="2" name="EVE_solar_flare.mov" descr="EVE_solar_flare.mov">
            <a:hlinkClick r:id="" action="ppaction://media"/>
            <a:extLst>
              <a:ext uri="{FF2B5EF4-FFF2-40B4-BE49-F238E27FC236}">
                <a16:creationId xmlns:a16="http://schemas.microsoft.com/office/drawing/2014/main" id="{FDD0F43F-67CA-494F-981C-2FD49134C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65714"/>
            <a:ext cx="7721600" cy="4343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A261A-8FBC-9D4D-9EFD-C96AB645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0108-9405-1040-A087-2B74C5C5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61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algn="ctr" eaLnBrk="1" hangingPunct="1"/>
            <a:r>
              <a:rPr lang="en-US" sz="360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Types of Collisionless Shock Waves</a:t>
            </a:r>
          </a:p>
        </p:txBody>
      </p:sp>
      <p:pic>
        <p:nvPicPr>
          <p:cNvPr id="14" name="Picture 13" descr="Giacalone_session9_033011_slide7.pdf"/>
          <p:cNvPicPr>
            <a:picLocks noChangeAspect="1"/>
          </p:cNvPicPr>
          <p:nvPr/>
        </p:nvPicPr>
        <p:blipFill>
          <a:blip r:embed="rId2"/>
          <a:srcRect l="5163" t="5556" r="4924" b="5556"/>
          <a:stretch>
            <a:fillRect/>
          </a:stretch>
        </p:blipFill>
        <p:spPr>
          <a:xfrm>
            <a:off x="914400" y="762000"/>
            <a:ext cx="7315200" cy="5588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C6B68A-AE9D-BC45-8E6B-A4787914E44B}"/>
              </a:ext>
            </a:extLst>
          </p:cNvPr>
          <p:cNvSpPr txBox="1"/>
          <p:nvPr/>
        </p:nvSpPr>
        <p:spPr>
          <a:xfrm>
            <a:off x="4299257" y="2299948"/>
            <a:ext cx="17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CIRs and/or SIRs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5F81-A932-2748-B4DB-66E46164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F67B7-C519-E040-BFD8-F3460EEF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746537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000000"/>
          </a:solidFill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Energetic Particles (SEPs, ESPs, etc.)</a:t>
            </a:r>
          </a:p>
        </p:txBody>
      </p:sp>
      <p:sp>
        <p:nvSpPr>
          <p:cNvPr id="79876" name="Text Box 7"/>
          <p:cNvSpPr txBox="1">
            <a:spLocks noChangeArrowheads="1"/>
          </p:cNvSpPr>
          <p:nvPr/>
        </p:nvSpPr>
        <p:spPr bwMode="auto">
          <a:xfrm>
            <a:off x="0" y="838200"/>
            <a:ext cx="9144000" cy="4708981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solar energetic particles (SEPs)</a:t>
            </a:r>
            <a:b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</a:b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[e.g., </a:t>
            </a:r>
            <a:r>
              <a:rPr lang="en-US" sz="2000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Reames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2017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sz="2000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Richardson et al.</a:t>
            </a:r>
            <a:r>
              <a:rPr lang="en-US" sz="2000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2015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  <a:endParaRPr lang="en-US" sz="2000" baseline="30000" dirty="0">
              <a:solidFill>
                <a:srgbClr val="FFFFFF"/>
              </a:solidFill>
              <a:latin typeface="Helvetica" pitchFamily="2" charset="0"/>
              <a:ea typeface="Myriad Pro" pitchFamily="-106" charset="0"/>
              <a:cs typeface="Myriad Pro" pitchFamily="-106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gradual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likely due to ICME shocks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transport effects critical (e.g., diffusion during propagation)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long duration and broader spectra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smaller nonthermal abundance variations than impulsive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impulsive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shorter duration onset and decay than gradual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~1000 fold increase in </a:t>
            </a:r>
            <a:r>
              <a:rPr lang="en-US" sz="2000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3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He/</a:t>
            </a:r>
            <a:r>
              <a:rPr lang="en-US" sz="2000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4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He abundance ratio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if interplanetary transient associated, then it is usually smaller, slower, and very narrow ICMEs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not (usually?) associated with </a:t>
            </a:r>
            <a:r>
              <a:rPr lang="en-US" sz="2000" dirty="0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g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-ray lines in low corona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never observe the elements Li, Be, or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when ICME width ≥100</a:t>
            </a:r>
            <a:r>
              <a:rPr lang="en-US" sz="2000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 </a:t>
            </a:r>
            <a:r>
              <a:rPr lang="en-US" sz="2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suprathermal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H</a:t>
            </a:r>
            <a:r>
              <a:rPr lang="en-US" sz="2000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+</a:t>
            </a:r>
            <a:r>
              <a:rPr lang="en-US" sz="2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intensities increase by 10</a:t>
            </a:r>
            <a:r>
              <a:rPr lang="en-US" sz="2000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3</a:t>
            </a:r>
            <a:endParaRPr lang="en-US" sz="2000" dirty="0">
              <a:solidFill>
                <a:srgbClr val="FFFFFF"/>
              </a:solidFill>
              <a:latin typeface="Helvetica" pitchFamily="2" charset="0"/>
              <a:ea typeface="Myriad Pro" pitchFamily="-106" charset="0"/>
              <a:cs typeface="Myriad Pro" pitchFamily="-10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69558-8449-0240-B19F-49009DD1606F}"/>
              </a:ext>
            </a:extLst>
          </p:cNvPr>
          <p:cNvSpPr txBox="1"/>
          <p:nvPr/>
        </p:nvSpPr>
        <p:spPr>
          <a:xfrm>
            <a:off x="0" y="5836980"/>
            <a:ext cx="9144000" cy="6463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D.V. </a:t>
            </a:r>
            <a:r>
              <a:rPr lang="en-US" sz="12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Reames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“Solar Energetic Particles,” 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Lecture Notes Phys.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932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136, doi:10.1007/978-3-319-50871-9, 2017.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I.G. Richardson et al., “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The Properties of Solar Energetic Particle Event-Associated Coronal Mass Ejections Reported in Different CME Catalogs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12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Solar Phys.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290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1741-1759, doi:10.1007/s11207-015-0701-4, 2017.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6A6EC-FE6E-004C-A29D-BE8A554A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DF388-44C5-4F41-9672-BB4CDFAA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600514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4" name="Slide Number Placeholder 17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7A6A8-35CD-1F4D-8CE8-DAD87B0FC9D3}" type="slidenum">
              <a: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0"/>
            <a:ext cx="9144000" cy="6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Particle </a:t>
            </a:r>
            <a:r>
              <a:rPr lang="en-US" sz="48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Energization</a:t>
            </a:r>
            <a:r>
              <a:rPr lang="en-US" sz="48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:  Electrons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85" y="1489930"/>
            <a:ext cx="1598289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1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nT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= 10 </a:t>
            </a:r>
            <a:r>
              <a:rPr lang="en-US" dirty="0" err="1">
                <a:solidFill>
                  <a:schemeClr val="bg1"/>
                </a:solidFill>
                <a:latin typeface="Symbol" pitchFamily="2" charset="2"/>
                <a:cs typeface="Symbol" charset="2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</a:t>
            </a:r>
            <a:endParaRPr lang="en-US" dirty="0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288" y="3459697"/>
            <a:ext cx="954483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Parallel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031" y="4546605"/>
            <a:ext cx="1608997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Perpendicular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767" y="5633513"/>
            <a:ext cx="1403524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Anti-parallel</a:t>
            </a:r>
          </a:p>
        </p:txBody>
      </p:sp>
      <p:pic>
        <p:nvPicPr>
          <p:cNvPr id="12" name="Picture 11" descr="sf_spectra_All-Eners_df_20000402-1000_20000407-1000_para-perp-anti-para_Normalized-By-Outlined-Ran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16" y="673331"/>
            <a:ext cx="3536968" cy="5943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9978C-8491-EE43-B9D5-C688D548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46147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4" name="Slide Number Placeholder 17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7A6A8-35CD-1F4D-8CE8-DAD87B0FC9D3}" type="slidenum">
              <a: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 descr="so_spectra_All-Eners_df_20000402-1000_20000407-1000_para-perp-anti-para_Normalized-By-Outlined-Rang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78" y="656706"/>
            <a:ext cx="3538245" cy="5943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41BB14B-11B2-D440-AAA1-683B0BFF287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6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Particle Energization:  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B02E6-F857-2041-A098-B2C4E5877334}"/>
              </a:ext>
            </a:extLst>
          </p:cNvPr>
          <p:cNvSpPr txBox="1"/>
          <p:nvPr/>
        </p:nvSpPr>
        <p:spPr>
          <a:xfrm>
            <a:off x="314385" y="1489930"/>
            <a:ext cx="1598289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1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nT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= 10 </a:t>
            </a:r>
            <a:r>
              <a:rPr lang="en-US" dirty="0" err="1">
                <a:solidFill>
                  <a:schemeClr val="bg1"/>
                </a:solidFill>
                <a:latin typeface="Symbol" pitchFamily="2" charset="2"/>
                <a:cs typeface="Symbol" charset="2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</a:t>
            </a:r>
            <a:endParaRPr lang="en-US" dirty="0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0645E-0C39-BD40-A851-E3FC5458BFC7}"/>
              </a:ext>
            </a:extLst>
          </p:cNvPr>
          <p:cNvSpPr txBox="1"/>
          <p:nvPr/>
        </p:nvSpPr>
        <p:spPr>
          <a:xfrm>
            <a:off x="636288" y="3501260"/>
            <a:ext cx="954483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Parallel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AD84-33FD-EC4A-8A9D-A6E88423B382}"/>
              </a:ext>
            </a:extLst>
          </p:cNvPr>
          <p:cNvSpPr txBox="1"/>
          <p:nvPr/>
        </p:nvSpPr>
        <p:spPr>
          <a:xfrm>
            <a:off x="309031" y="4588168"/>
            <a:ext cx="1608997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Perpendicular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AFB56-2A35-D148-9002-0020E98A36C2}"/>
              </a:ext>
            </a:extLst>
          </p:cNvPr>
          <p:cNvSpPr txBox="1"/>
          <p:nvPr/>
        </p:nvSpPr>
        <p:spPr>
          <a:xfrm>
            <a:off x="411767" y="5675076"/>
            <a:ext cx="1403524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Anti-parallel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D59DF9-8C02-9A4F-99BC-50924367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42933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cenews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603"/>
            <a:ext cx="9144000" cy="5544099"/>
          </a:xfrm>
          <a:prstGeom prst="rect">
            <a:avLst/>
          </a:prstGeom>
        </p:spPr>
      </p:pic>
      <p:sp>
        <p:nvSpPr>
          <p:cNvPr id="25614" name="Slide Number Placeholder 17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7A6A8-35CD-1F4D-8CE8-DAD87B0FC9D3}" type="slidenum">
              <a: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0"/>
            <a:ext cx="9144000" cy="6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rgbClr val="FFFFFF"/>
                </a:solidFill>
                <a:latin typeface="Myriad Pro" pitchFamily="-106" charset="0"/>
                <a:ea typeface="Myriad Pro" pitchFamily="-106" charset="0"/>
                <a:cs typeface="Myriad Pro" pitchFamily="-106" charset="0"/>
              </a:rPr>
              <a:t>Puzzle:  Longitudinal Dist. 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DA981-43D0-0E42-8B15-4832216A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96333-E8B1-4246-9FE9-2CFD91DD622A}"/>
              </a:ext>
            </a:extLst>
          </p:cNvPr>
          <p:cNvSpPr txBox="1"/>
          <p:nvPr/>
        </p:nvSpPr>
        <p:spPr>
          <a:xfrm>
            <a:off x="0" y="6076602"/>
            <a:ext cx="594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http://</a:t>
            </a:r>
            <a:r>
              <a:rPr lang="en-US" dirty="0" err="1">
                <a:solidFill>
                  <a:srgbClr val="00B0F0"/>
                </a:solidFill>
              </a:rPr>
              <a:t>www.srl.caltech.edu</a:t>
            </a:r>
            <a:r>
              <a:rPr lang="en-US" dirty="0">
                <a:solidFill>
                  <a:srgbClr val="00B0F0"/>
                </a:solidFill>
              </a:rPr>
              <a:t>/ACE/</a:t>
            </a:r>
            <a:r>
              <a:rPr lang="en-US" dirty="0" err="1">
                <a:solidFill>
                  <a:srgbClr val="00B0F0"/>
                </a:solidFill>
              </a:rPr>
              <a:t>ACENews</a:t>
            </a:r>
            <a:r>
              <a:rPr lang="en-US" dirty="0">
                <a:solidFill>
                  <a:srgbClr val="00B0F0"/>
                </a:solidFill>
              </a:rPr>
              <a:t>/ACENews139.html</a:t>
            </a:r>
          </a:p>
        </p:txBody>
      </p:sp>
    </p:spTree>
    <p:extLst>
      <p:ext uri="{BB962C8B-B14F-4D97-AF65-F5344CB8AC3E}">
        <p14:creationId xmlns:p14="http://schemas.microsoft.com/office/powerpoint/2010/main" val="201593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4" name="Slide Number Placeholder 17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7A6A8-35CD-1F4D-8CE8-DAD87B0FC9D3}" type="slidenum">
              <a: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0"/>
            <a:ext cx="9144000" cy="6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rgbClr val="FFFFFF"/>
                </a:solidFill>
                <a:latin typeface="Myriad Pro" pitchFamily="-106" charset="0"/>
                <a:ea typeface="Myriad Pro" pitchFamily="-106" charset="0"/>
                <a:cs typeface="Myriad Pro" pitchFamily="-106" charset="0"/>
              </a:rPr>
              <a:t>Puzzle:  Longitudinal Dist. Ions</a:t>
            </a:r>
          </a:p>
        </p:txBody>
      </p:sp>
      <p:pic>
        <p:nvPicPr>
          <p:cNvPr id="7" name="Picture 6" descr="proton-intensities.jpg"/>
          <p:cNvPicPr>
            <a:picLocks noChangeAspect="1"/>
          </p:cNvPicPr>
          <p:nvPr/>
        </p:nvPicPr>
        <p:blipFill>
          <a:blip r:embed="rId2"/>
          <a:srcRect r="66539"/>
          <a:stretch>
            <a:fillRect/>
          </a:stretch>
        </p:blipFill>
        <p:spPr>
          <a:xfrm>
            <a:off x="1691439" y="586047"/>
            <a:ext cx="5761122" cy="5486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BC3021-763D-9D40-A27F-E1769B6C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505DA-99FF-5A43-916E-C91011474CF2}"/>
              </a:ext>
            </a:extLst>
          </p:cNvPr>
          <p:cNvSpPr txBox="1"/>
          <p:nvPr/>
        </p:nvSpPr>
        <p:spPr>
          <a:xfrm>
            <a:off x="0" y="6118168"/>
            <a:ext cx="594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http://</a:t>
            </a:r>
            <a:r>
              <a:rPr lang="en-US" dirty="0" err="1">
                <a:solidFill>
                  <a:srgbClr val="00B0F0"/>
                </a:solidFill>
              </a:rPr>
              <a:t>www.srl.caltech.edu</a:t>
            </a:r>
            <a:r>
              <a:rPr lang="en-US" dirty="0">
                <a:solidFill>
                  <a:srgbClr val="00B0F0"/>
                </a:solidFill>
              </a:rPr>
              <a:t>/ACE/</a:t>
            </a:r>
            <a:r>
              <a:rPr lang="en-US" dirty="0" err="1">
                <a:solidFill>
                  <a:srgbClr val="00B0F0"/>
                </a:solidFill>
              </a:rPr>
              <a:t>ACENews</a:t>
            </a:r>
            <a:r>
              <a:rPr lang="en-US" dirty="0">
                <a:solidFill>
                  <a:srgbClr val="00B0F0"/>
                </a:solidFill>
              </a:rPr>
              <a:t>/ACENews170.html</a:t>
            </a:r>
          </a:p>
        </p:txBody>
      </p:sp>
    </p:spTree>
    <p:extLst>
      <p:ext uri="{BB962C8B-B14F-4D97-AF65-F5344CB8AC3E}">
        <p14:creationId xmlns:p14="http://schemas.microsoft.com/office/powerpoint/2010/main" val="407585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Solar Wind Fluctuations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8B2ED38-0725-D44A-B40E-EE46BC59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38200"/>
            <a:ext cx="9144000" cy="3416320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ICW = ion cyclotron wave [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Jian et al.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2009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2014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Wicks et al.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2016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PCW = proton cyclotron wave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Sometimes called Alfvén/ion cyclotron waves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left-hand polarized, EM, mostly transverse with </a:t>
            </a:r>
            <a:r>
              <a:rPr lang="en-US" dirty="0" err="1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q</a:t>
            </a:r>
            <a:r>
              <a:rPr lang="en-US" baseline="-25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kB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~ 0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KAW = kinetic Alfven wave</a:t>
            </a:r>
            <a:b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</a:b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[e.g., 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Gershman et al.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2017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Krauss-</a:t>
            </a:r>
            <a:r>
              <a:rPr lang="en-US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Varban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et al.,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1994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</a:t>
            </a:r>
            <a:r>
              <a:rPr lang="en-US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Verscharen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et al.,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2019b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both left- and right-hand polarized (depending on </a:t>
            </a:r>
            <a:r>
              <a:rPr lang="en-US" dirty="0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b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and </a:t>
            </a:r>
            <a:r>
              <a:rPr lang="en-US" dirty="0" err="1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q</a:t>
            </a:r>
            <a:r>
              <a:rPr lang="en-US" baseline="-25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kB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), EM, wide range </a:t>
            </a:r>
            <a:r>
              <a:rPr lang="en-US" dirty="0" err="1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q</a:t>
            </a:r>
            <a:r>
              <a:rPr lang="en-US" baseline="-25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kB</a:t>
            </a:r>
            <a:endParaRPr lang="en-US" dirty="0">
              <a:solidFill>
                <a:srgbClr val="FFFFFF"/>
              </a:solidFill>
              <a:latin typeface="Helvetica" pitchFamily="2" charset="0"/>
              <a:ea typeface="Myriad Pro" pitchFamily="-106" charset="0"/>
              <a:cs typeface="Myriad Pro" pitchFamily="-10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Magnetosonic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-whistlers or fast modes or electromagnetic lower hybrid waves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right-hand polarized, EM, </a:t>
            </a:r>
            <a:r>
              <a:rPr lang="en-US" dirty="0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d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B in phase with </a:t>
            </a:r>
            <a:r>
              <a:rPr lang="en-US" dirty="0" err="1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d</a:t>
            </a:r>
            <a:r>
              <a:rPr lang="en-US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n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typically </a:t>
            </a:r>
            <a:r>
              <a:rPr lang="en-US" dirty="0" err="1">
                <a:solidFill>
                  <a:srgbClr val="FFFFFF"/>
                </a:solidFill>
                <a:latin typeface="Symbol" pitchFamily="2" charset="2"/>
                <a:ea typeface="Myriad Pro" pitchFamily="-106" charset="0"/>
                <a:cs typeface="Myriad Pro" pitchFamily="-106" charset="0"/>
              </a:rPr>
              <a:t>q</a:t>
            </a:r>
            <a:r>
              <a:rPr lang="en-US" baseline="-250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kB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~ 20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-60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o</a:t>
            </a:r>
            <a:b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</a:b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[e.g., </a:t>
            </a:r>
            <a:r>
              <a:rPr lang="en-US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Coroniti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et al.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1982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 </a:t>
            </a:r>
            <a:r>
              <a:rPr lang="en-US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Verscharen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et al.,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2019a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;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Wilson III et al.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, 2013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EM Turbulence [e.g., </a:t>
            </a:r>
            <a:r>
              <a:rPr lang="en-US" i="1" dirty="0" err="1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Verscharen</a:t>
            </a:r>
            <a:r>
              <a:rPr lang="en-US" i="1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et al.,</a:t>
            </a:r>
            <a:r>
              <a:rPr lang="en-US" dirty="0">
                <a:solidFill>
                  <a:srgbClr val="00B0F0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2019b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Lots more fluctuations at higher frequencies and smaller scales...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1FC75-645B-9D40-A3E9-7BCC245FE265}"/>
              </a:ext>
            </a:extLst>
          </p:cNvPr>
          <p:cNvSpPr txBox="1"/>
          <p:nvPr/>
        </p:nvSpPr>
        <p:spPr>
          <a:xfrm>
            <a:off x="0" y="4919008"/>
            <a:ext cx="9144000" cy="161582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F.V. </a:t>
            </a:r>
            <a:r>
              <a:rPr lang="en-US" sz="9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Coroniti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et al., “Whistler mode turbulence in the disturbed solar wind,” 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J.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Geophys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Res.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87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(A8), pp. 6029-6044, doi:10.1029/JA087iA08p06029, 1982.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D.J. Gershman, et al., “Wave-particle energy exchange directly observed in a kinetic Alfvén-branch wave,” 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Nature Comm.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8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10, doi:10.1038/ncomms14719, 2017.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Jian, et al., “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</a:rPr>
              <a:t>Ion cyclotron waves in the solar wind observed by STEREO near 1 AU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Astrophys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J.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709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pp. L105-L109, doi:10.1088/0004-637X/701/L105, 2009.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L.K. Jian, et al., “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</a:rPr>
              <a:t>Electromagnetic waves near the proton cyclotron frequency: STEREO observations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Astrophys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J.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786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(123), pp. 18, doi:10.1088/0004-637X/786/2/123, 2014.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D. Krauss-</a:t>
            </a:r>
            <a:r>
              <a:rPr lang="en-US" sz="9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Varban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et al., “Mode properties of low-frequency waves: Kinetic theory versus Hall-MHD,” 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J.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Geophys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Res.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99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(A4), pp. 5987-6009, doi:10.1029/93JA03202, 1994.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D. </a:t>
            </a:r>
            <a:r>
              <a:rPr lang="en-US" sz="9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Verscharen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et al. “Self-induced scattering of </a:t>
            </a:r>
            <a:r>
              <a:rPr lang="en-US" sz="9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strahl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electrons in the solar wind,”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Astrophys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J.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886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(136), pp. 11, doi:10.3847/1538-4357/ab4c30, 2019a.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D. </a:t>
            </a:r>
            <a:r>
              <a:rPr lang="en-US" sz="900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Verscharen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 et al. “The multi-scale nature of the solar wind,” Living Rev. Sol. Phys. 16(5), pp. 136, doi:10.1007/s41116-019-0021-0, 2019b.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R.T. Wicks, et al., “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</a:rPr>
              <a:t>A proton-cyclotron wave storm generated by unstable proton distribution functions in the solar wind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Astrophys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J.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819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(6), pp. 9, doi:10.3847/0004-637X/819/1/6, 2016.</a:t>
            </a:r>
          </a:p>
          <a:p>
            <a:pPr>
              <a:defRPr/>
            </a:pP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L.B. Wilson III, et al., “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</a:rPr>
              <a:t>Electromagnetic waves and electron anisotropies downstream of supercritical interplanetary shocks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,” 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J. </a:t>
            </a:r>
            <a:r>
              <a:rPr lang="en-US" sz="900" i="1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Geophys</a:t>
            </a:r>
            <a:r>
              <a:rPr lang="en-US" sz="900" i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. Res.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118</a:t>
            </a:r>
            <a:r>
              <a:rPr lang="en-US" sz="900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(1), pp. 5-16, doi:10.1029/2012JA018167, 2013.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7E9B6-696C-5841-AC23-C73E00D6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769E7-3A89-3B4C-8172-5E4F75F8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40288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Title 1"/>
          <p:cNvSpPr txBox="1">
            <a:spLocks/>
          </p:cNvSpPr>
          <p:nvPr/>
        </p:nvSpPr>
        <p:spPr bwMode="auto">
          <a:xfrm>
            <a:off x="0" y="0"/>
            <a:ext cx="9320710" cy="54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Myriad Pro" pitchFamily="-106" charset="0"/>
                <a:ea typeface="Myriad Pro" pitchFamily="-106" charset="0"/>
                <a:cs typeface="Myriad Pro" pitchFamily="-106" charset="0"/>
              </a:rPr>
              <a:t>Definitions and Jargon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42709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Fluid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:  a substance that smoothly and continually deforms under shear stress</a:t>
            </a:r>
          </a:p>
          <a:p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	Note:  The term fluid includes liquid, gas, and plasma states of matter</a:t>
            </a:r>
          </a:p>
          <a:p>
            <a:endParaRPr lang="en-US" b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Neutral Medium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: a substance dominated by the interactions of charge-neutral molecules, i.e., binary particle collisions mediate most interactions</a:t>
            </a: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Ionized Medium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:  a substance containing atoms of unbalanced charge</a:t>
            </a:r>
          </a:p>
          <a:p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	Note:  Ionization ranges from weakly (e.g., fire) to fully (e.g., solar corona)</a:t>
            </a: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b="1" dirty="0">
                <a:solidFill>
                  <a:srgbClr val="FFFFFF"/>
                </a:solidFill>
                <a:latin typeface="Helvetica"/>
                <a:cs typeface="Helvetica"/>
              </a:rPr>
              <a:t>Plasma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:  an ionized gas that exhibits a collective behavior, due to long-range forces (i.e., electromagnetic) resulting in correlated motions, and has roughly equal positive and negative charged species within a shielding scale length called a Debye sphere</a:t>
            </a:r>
          </a:p>
        </p:txBody>
      </p:sp>
      <p:pic>
        <p:nvPicPr>
          <p:cNvPr id="2" name="Picture 1" descr="Debye_Length_$_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43" y="6164227"/>
            <a:ext cx="1843260" cy="6937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textbf_Defini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" y="4152758"/>
            <a:ext cx="3325747" cy="23093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textbf_Definiti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24" y="4152759"/>
            <a:ext cx="5670626" cy="19625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76680-52FE-1641-BA37-07156FEE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EBFBC1-FB05-D14E-A79B-144EE4B3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42845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Summary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8B2ED38-0725-D44A-B40E-EE46BC59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38200"/>
            <a:ext cx="9144000" cy="5355312"/>
          </a:xfrm>
          <a:prstGeom prst="rect">
            <a:avLst/>
          </a:prstGeom>
          <a:solidFill>
            <a:srgbClr val="000000">
              <a:alpha val="43921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The solar wind is not in thermodynamic or even thermal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The solar wind is commonly split into fast and slow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fast is hotter, larger temperature anisotropies, and more tenuous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slow is more collisional, but still collision rates are very small</a:t>
            </a:r>
            <a:b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</a:b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[typically ≤ 1 per day]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ICMEs vs CIRs/SIRs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ICMEs generate larger </a:t>
            </a:r>
            <a:r>
              <a:rPr lang="en-US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Dst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but smaller relativistic electron enhancements and sometimes: ground induced currents, reformation of radiation belts, SEPs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CIRs/SIRs have weaker </a:t>
            </a:r>
            <a:r>
              <a:rPr lang="en-US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Dst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 but more severe relativistic electron enhancements, but do not cause a reformation of radiation belts or ground induced currents (inference on SEPs is less clear... at least to 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Solar Energetic Particles:  Gradual vs Impulsive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Gradual: almost all associated with ICME, long durations and broad spatial extent, and smaller abundance variations than impulsive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Impulsive: often blamed on solar flares but rarely if ever see g-ray emissions in low corona, no evidence of nuclear processes (i.e., don’t see Li, Be, B, or 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 or 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3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H), ~1000 fold increase in 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3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He/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4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He abundance ratio (</a:t>
            </a:r>
            <a:r>
              <a:rPr lang="en-US" baseline="300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3</a:t>
            </a:r>
            <a:r>
              <a:rPr lang="en-US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He not a nuclear reaction product), and sometimes associated with smaller, slower, and very narrow ICMEs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7E9B6-696C-5841-AC23-C73E00D6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769E7-3A89-3B4C-8172-5E4F75F8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54176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7251"/>
            <a:ext cx="6858000" cy="5143499"/>
          </a:xfrm>
        </p:spPr>
        <p:txBody>
          <a:bodyPr anchor="ctr">
            <a:noAutofit/>
          </a:bodyPr>
          <a:lstStyle/>
          <a:p>
            <a:r>
              <a:rPr lang="en-US" sz="5400" dirty="0">
                <a:latin typeface="Helvetica"/>
                <a:cs typeface="Helvetica"/>
              </a:rPr>
              <a:t>Extras</a:t>
            </a:r>
            <a:br>
              <a:rPr lang="en-US" sz="5400" dirty="0">
                <a:latin typeface="Helvetica"/>
                <a:cs typeface="Helvetica"/>
              </a:rPr>
            </a:br>
            <a:r>
              <a:rPr lang="en-US" sz="5400" dirty="0">
                <a:latin typeface="Helvetica"/>
                <a:cs typeface="Helvetica"/>
              </a:rPr>
              <a:t>(no particular order)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B9E73-385F-D344-8080-2092A7EE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7AD1C-87BA-1242-BB6D-9D54C522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75454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3723"/>
            <a:ext cx="914399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Values vs Solar Min:  </a:t>
            </a:r>
            <a:r>
              <a:rPr lang="en-US" sz="34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3400" baseline="-250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avg</a:t>
            </a:r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 ± </a:t>
            </a:r>
            <a:r>
              <a:rPr lang="en-US" sz="34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3400" baseline="-25000" dirty="0" err="1">
                <a:latin typeface="Symbol" pitchFamily="2" charset="2"/>
                <a:ea typeface="Helvetica" pitchFamily="-106" charset="0"/>
                <a:cs typeface="Helvetica" pitchFamily="-106" charset="0"/>
              </a:rPr>
              <a:t>s</a:t>
            </a:r>
            <a:r>
              <a:rPr lang="en-US" sz="3400" baseline="-250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/N^(1/2)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5DD2C-D24A-8446-9D76-B032F4E0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54057"/>
              </p:ext>
            </p:extLst>
          </p:nvPr>
        </p:nvGraphicFramePr>
        <p:xfrm>
          <a:off x="0" y="551830"/>
          <a:ext cx="9144000" cy="2454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9594338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933024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49079330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20/21 (~1976)</a:t>
                      </a:r>
                      <a:endParaRPr lang="en-US" sz="1600" b="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21/22 (~1986)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22/23 (~1996)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23/24 (~’08-’09)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sw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449 ± 6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459 ± 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422 ±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388 ±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B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o</a:t>
                      </a:r>
                      <a:r>
                        <a:rPr lang="en-US" sz="1600" dirty="0">
                          <a:latin typeface="Helvetica" pitchFamily="2" charset="0"/>
                        </a:rPr>
                        <a:t> [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nT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5.56 ± 0.12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5.78 ± 0.14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5.16 ± 0.08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4.02 ± 0.08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p</a:t>
                      </a:r>
                      <a:r>
                        <a:rPr lang="en-US" sz="16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8.2 ± 0.3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8.5 ± 0.3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8.0 ± 0.2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5.5 ± 0.2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T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10.8 ± 0.4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9.4 ± 0.4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7.2 ± 0.3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5.5 ± 0.2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91563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Symbol" pitchFamily="2" charset="2"/>
                        </a:rPr>
                        <a:t>b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tot</a:t>
                      </a:r>
                      <a:r>
                        <a:rPr lang="en-US" sz="1600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3.8 ± 0.2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3.4 ± 0.2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3.5 ± 0.1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4.1 ± 0.3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7927688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dyn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[</a:t>
                      </a:r>
                      <a:r>
                        <a:rPr lang="en-US" sz="1600" baseline="0" dirty="0" err="1">
                          <a:latin typeface="Helvetica" pitchFamily="2" charset="0"/>
                        </a:rPr>
                        <a:t>nPa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2.81 ± 0.07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2.97 ± 0.07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2.44 ± 0.04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1.40 ± 0.03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91689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E86BC3-387A-CB4A-B74C-EE0B14B2AEF9}"/>
              </a:ext>
            </a:extLst>
          </p:cNvPr>
          <p:cNvSpPr txBox="1"/>
          <p:nvPr/>
        </p:nvSpPr>
        <p:spPr>
          <a:xfrm>
            <a:off x="0" y="5285170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Helvetica" pitchFamily="2" charset="0"/>
                <a:cs typeface="Helvetica"/>
              </a:rPr>
              <a:t>L.K. Jian et al., “</a:t>
            </a:r>
            <a:r>
              <a:rPr lang="en-US" sz="1400" dirty="0">
                <a:latin typeface="Helvetica" pitchFamily="2" charset="0"/>
              </a:rPr>
              <a:t>Comparing Solar Minimum 23/24 with Historical Solar Wind Records at 1 AU</a:t>
            </a:r>
            <a:r>
              <a:rPr lang="en-US" sz="1400" dirty="0">
                <a:latin typeface="Helvetica" pitchFamily="2" charset="0"/>
                <a:cs typeface="Helvetica"/>
              </a:rPr>
              <a:t>,” </a:t>
            </a:r>
            <a:r>
              <a:rPr lang="en-US" sz="1400" i="1" dirty="0">
                <a:latin typeface="Helvetica" pitchFamily="2" charset="0"/>
                <a:cs typeface="Helvetica"/>
              </a:rPr>
              <a:t>Solar Phys.</a:t>
            </a:r>
            <a:r>
              <a:rPr lang="en-US" sz="1400" dirty="0">
                <a:latin typeface="Helvetica" pitchFamily="2" charset="0"/>
                <a:cs typeface="Helvetica"/>
              </a:rPr>
              <a:t> </a:t>
            </a:r>
            <a:r>
              <a:rPr lang="en-US" sz="1400" b="1" dirty="0">
                <a:latin typeface="Helvetica" pitchFamily="2" charset="0"/>
                <a:cs typeface="Helvetica"/>
              </a:rPr>
              <a:t>274</a:t>
            </a:r>
            <a:r>
              <a:rPr lang="en-US" sz="1400" dirty="0">
                <a:latin typeface="Helvetica" pitchFamily="2" charset="0"/>
                <a:cs typeface="Helvetica"/>
              </a:rPr>
              <a:t>, pp. 321-344, doi:10.1007/s11207-011-9737-2, 2011.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016E2-0045-A94B-9FB1-10700656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0D424-94FF-884E-A796-4F2231F9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328403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4" name="Slide Number Placeholder 17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7A6A8-35CD-1F4D-8CE8-DAD87B0FC9D3}" type="slidenum">
              <a: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 descr="so_spectra_low-high_2_20000406-143200_20000406-183200_shocklet_locations_eflux_para-perp-anti-pa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92" y="914400"/>
            <a:ext cx="6079713" cy="594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C30F20-04F0-0547-BBD4-0BF40048454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6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Particle Energization:  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00CAD-7F89-7343-89D3-178D7698CBB3}"/>
              </a:ext>
            </a:extLst>
          </p:cNvPr>
          <p:cNvSpPr txBox="1"/>
          <p:nvPr/>
        </p:nvSpPr>
        <p:spPr>
          <a:xfrm>
            <a:off x="314385" y="1489930"/>
            <a:ext cx="1598289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1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nT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= 10 </a:t>
            </a:r>
            <a:r>
              <a:rPr lang="en-US" dirty="0" err="1">
                <a:solidFill>
                  <a:schemeClr val="bg1"/>
                </a:solidFill>
                <a:latin typeface="Symbol" pitchFamily="2" charset="2"/>
                <a:cs typeface="Symbol" charset="2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</a:t>
            </a:r>
            <a:endParaRPr lang="en-US" dirty="0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24BB6-0037-3F4E-B85A-268A7CFD6F97}"/>
              </a:ext>
            </a:extLst>
          </p:cNvPr>
          <p:cNvSpPr txBox="1"/>
          <p:nvPr/>
        </p:nvSpPr>
        <p:spPr>
          <a:xfrm>
            <a:off x="636288" y="3642577"/>
            <a:ext cx="954483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Parallel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EA6AD-176A-B245-97F7-10EF60C88B36}"/>
              </a:ext>
            </a:extLst>
          </p:cNvPr>
          <p:cNvSpPr txBox="1"/>
          <p:nvPr/>
        </p:nvSpPr>
        <p:spPr>
          <a:xfrm>
            <a:off x="309031" y="4729485"/>
            <a:ext cx="1608997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Perpendicular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9CB74-F06A-2649-8A25-A959D723844F}"/>
              </a:ext>
            </a:extLst>
          </p:cNvPr>
          <p:cNvSpPr txBox="1"/>
          <p:nvPr/>
        </p:nvSpPr>
        <p:spPr>
          <a:xfrm>
            <a:off x="411767" y="5816393"/>
            <a:ext cx="1403524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Anti-parallel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75D5D-F9A5-454A-82AE-3DC1ADAE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15973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4" name="Slide Number Placeholder 17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87A6A8-35CD-1F4D-8CE8-DAD87B0FC9D3}" type="slidenum">
              <a: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 descr="sf_spectra_low-high_eflux_20000404-040000_20000407-100000_para-perp-anti-par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58" y="914400"/>
            <a:ext cx="5716644" cy="594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47CA597-BE5D-B646-A161-57EB6F6CE2C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6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Particle </a:t>
            </a:r>
            <a:r>
              <a:rPr lang="en-US" sz="4800" dirty="0" err="1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Energization</a:t>
            </a:r>
            <a:r>
              <a:rPr lang="en-US" sz="4800" dirty="0">
                <a:solidFill>
                  <a:srgbClr val="FFFFFF"/>
                </a:solidFill>
                <a:latin typeface="Helvetica" pitchFamily="2" charset="0"/>
                <a:ea typeface="Myriad Pro" pitchFamily="-106" charset="0"/>
                <a:cs typeface="Myriad Pro" pitchFamily="-106" charset="0"/>
              </a:rPr>
              <a:t>:  Electrons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BECBD-06A5-E048-A3DD-0B71B76B0038}"/>
              </a:ext>
            </a:extLst>
          </p:cNvPr>
          <p:cNvSpPr txBox="1"/>
          <p:nvPr/>
        </p:nvSpPr>
        <p:spPr>
          <a:xfrm>
            <a:off x="314385" y="1489930"/>
            <a:ext cx="1598289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1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nT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 = 10 </a:t>
            </a:r>
            <a:r>
              <a:rPr lang="en-US" dirty="0" err="1">
                <a:solidFill>
                  <a:schemeClr val="bg1"/>
                </a:solidFill>
                <a:latin typeface="Symbol" pitchFamily="2" charset="2"/>
                <a:cs typeface="Symbol" charset="2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  <a:cs typeface="Helvetica"/>
              </a:rPr>
              <a:t>G</a:t>
            </a:r>
            <a:endParaRPr lang="en-US" dirty="0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42C39-72B9-C74D-81A9-8E891A20953E}"/>
              </a:ext>
            </a:extLst>
          </p:cNvPr>
          <p:cNvSpPr txBox="1"/>
          <p:nvPr/>
        </p:nvSpPr>
        <p:spPr>
          <a:xfrm>
            <a:off x="636288" y="3642577"/>
            <a:ext cx="954483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Parallel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AF7E2-A274-E446-B64A-95C7603FE449}"/>
              </a:ext>
            </a:extLst>
          </p:cNvPr>
          <p:cNvSpPr txBox="1"/>
          <p:nvPr/>
        </p:nvSpPr>
        <p:spPr>
          <a:xfrm>
            <a:off x="309031" y="4729485"/>
            <a:ext cx="1608997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Perpendicular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E15AD-054A-7C45-BC57-3FFCF0657FD5}"/>
              </a:ext>
            </a:extLst>
          </p:cNvPr>
          <p:cNvSpPr txBox="1"/>
          <p:nvPr/>
        </p:nvSpPr>
        <p:spPr>
          <a:xfrm>
            <a:off x="411767" y="5816393"/>
            <a:ext cx="1403524" cy="36933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pitchFamily="2" charset="0"/>
                <a:cs typeface="Helvetica"/>
              </a:rPr>
              <a:t>Anti-parallel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564C4-4620-4241-844E-91D4F1A5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968877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3723"/>
            <a:ext cx="9144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SIRs at Solar Min:  </a:t>
            </a:r>
            <a:r>
              <a:rPr lang="en-US" sz="34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3400" baseline="-250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avg</a:t>
            </a:r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 ± </a:t>
            </a:r>
            <a:r>
              <a:rPr lang="en-US" sz="34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3400" baseline="-25000" dirty="0" err="1">
                <a:latin typeface="Symbol" pitchFamily="2" charset="2"/>
                <a:ea typeface="Helvetica" pitchFamily="-106" charset="0"/>
                <a:cs typeface="Helvetica" pitchFamily="-106" charset="0"/>
              </a:rPr>
              <a:t>s</a:t>
            </a:r>
            <a:r>
              <a:rPr lang="en-US" sz="3400" baseline="-250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/N^(1/2)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5DD2C-D24A-8446-9D76-B032F4E0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845156"/>
              </p:ext>
            </p:extLst>
          </p:nvPr>
        </p:nvGraphicFramePr>
        <p:xfrm>
          <a:off x="1828800" y="551830"/>
          <a:ext cx="5486400" cy="281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933024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49079330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22/23 (~1996)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23/24 (~’08-’09)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max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554 ± 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525 ± 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min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349 ± 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320 ±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484112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avg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451 ± 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423 ± 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9016609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B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max</a:t>
                      </a:r>
                      <a:r>
                        <a:rPr lang="en-US" sz="1600" dirty="0">
                          <a:latin typeface="Helvetica" pitchFamily="2" charset="0"/>
                        </a:rPr>
                        <a:t> [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nT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12.8 ± 0.4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12.0 ± 0.6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dyn,max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[</a:t>
                      </a:r>
                      <a:r>
                        <a:rPr lang="en-US" sz="1600" baseline="0" dirty="0" err="1">
                          <a:latin typeface="Helvetica" pitchFamily="2" charset="0"/>
                        </a:rPr>
                        <a:t>nPa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7.2 ± 0.5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6.2 ± 0.6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9168969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# of SIRs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42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41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645713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# with shocks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7 (17%)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16 (39%)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5227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E86BC3-387A-CB4A-B74C-EE0B14B2AEF9}"/>
              </a:ext>
            </a:extLst>
          </p:cNvPr>
          <p:cNvSpPr txBox="1"/>
          <p:nvPr/>
        </p:nvSpPr>
        <p:spPr>
          <a:xfrm>
            <a:off x="0" y="5285170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Helvetica" pitchFamily="2" charset="0"/>
                <a:cs typeface="Helvetica"/>
              </a:rPr>
              <a:t>L.K. Jian et al., “</a:t>
            </a:r>
            <a:r>
              <a:rPr lang="en-US" sz="1400" dirty="0">
                <a:latin typeface="Helvetica" pitchFamily="2" charset="0"/>
              </a:rPr>
              <a:t>Comparing Solar Minimum 23/24 with Historical Solar Wind Records at 1 AU</a:t>
            </a:r>
            <a:r>
              <a:rPr lang="en-US" sz="1400" dirty="0">
                <a:latin typeface="Helvetica" pitchFamily="2" charset="0"/>
                <a:cs typeface="Helvetica"/>
              </a:rPr>
              <a:t>,” </a:t>
            </a:r>
            <a:r>
              <a:rPr lang="en-US" sz="1400" i="1" dirty="0">
                <a:latin typeface="Helvetica" pitchFamily="2" charset="0"/>
                <a:cs typeface="Helvetica"/>
              </a:rPr>
              <a:t>Solar Phys.</a:t>
            </a:r>
            <a:r>
              <a:rPr lang="en-US" sz="1400" dirty="0">
                <a:latin typeface="Helvetica" pitchFamily="2" charset="0"/>
                <a:cs typeface="Helvetica"/>
              </a:rPr>
              <a:t> </a:t>
            </a:r>
            <a:r>
              <a:rPr lang="en-US" sz="1400" b="1" dirty="0">
                <a:latin typeface="Helvetica" pitchFamily="2" charset="0"/>
                <a:cs typeface="Helvetica"/>
              </a:rPr>
              <a:t>274</a:t>
            </a:r>
            <a:r>
              <a:rPr lang="en-US" sz="1400" dirty="0">
                <a:latin typeface="Helvetica" pitchFamily="2" charset="0"/>
                <a:cs typeface="Helvetica"/>
              </a:rPr>
              <a:t>, pp. 321-344, doi:10.1007/s11207-011-9737-2, 2011.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3BDB3-04D0-B646-9CFA-2C51A091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45DBF-EBB8-0749-9D2B-926D486E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963301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3723"/>
            <a:ext cx="9144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SIRs binned by year</a:t>
            </a:r>
            <a:endParaRPr lang="en-US" sz="3400" baseline="-25000" dirty="0">
              <a:latin typeface="Helvetica" pitchFamily="-106" charset="0"/>
              <a:ea typeface="Helvetica" pitchFamily="-106" charset="0"/>
              <a:cs typeface="Helvetica" pitchFamily="-10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86BC3-387A-CB4A-B74C-EE0B14B2AEF9}"/>
              </a:ext>
            </a:extLst>
          </p:cNvPr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Helvetica" pitchFamily="2" charset="0"/>
                <a:cs typeface="Helvetica"/>
              </a:rPr>
              <a:t>L.K. Jian et al., “</a:t>
            </a:r>
            <a:r>
              <a:rPr lang="en-US" sz="1400" dirty="0">
                <a:latin typeface="Helvetica" pitchFamily="2" charset="0"/>
              </a:rPr>
              <a:t>Comparing Solar Minimum 23/24 with Historical Solar Wind Records at 1 AU</a:t>
            </a:r>
            <a:r>
              <a:rPr lang="en-US" sz="1400" dirty="0">
                <a:latin typeface="Helvetica" pitchFamily="2" charset="0"/>
                <a:cs typeface="Helvetica"/>
              </a:rPr>
              <a:t>,” </a:t>
            </a:r>
            <a:r>
              <a:rPr lang="en-US" sz="1400" i="1" dirty="0">
                <a:latin typeface="Helvetica" pitchFamily="2" charset="0"/>
                <a:cs typeface="Helvetica"/>
              </a:rPr>
              <a:t>Solar Phys.</a:t>
            </a:r>
            <a:r>
              <a:rPr lang="en-US" sz="1400" dirty="0">
                <a:latin typeface="Helvetica" pitchFamily="2" charset="0"/>
                <a:cs typeface="Helvetica"/>
              </a:rPr>
              <a:t> </a:t>
            </a:r>
            <a:r>
              <a:rPr lang="en-US" sz="1400" b="1" dirty="0">
                <a:latin typeface="Helvetica" pitchFamily="2" charset="0"/>
                <a:cs typeface="Helvetica"/>
              </a:rPr>
              <a:t>274</a:t>
            </a:r>
            <a:r>
              <a:rPr lang="en-US" sz="1400" dirty="0">
                <a:latin typeface="Helvetica" pitchFamily="2" charset="0"/>
                <a:cs typeface="Helvetica"/>
              </a:rPr>
              <a:t>, pp. 321-344, doi:10.1007/s11207-011-9737-2, 2011.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99D51-4082-2548-9B5C-944AE6F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47" y="685800"/>
            <a:ext cx="6160706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7E9BD-6D10-E042-8E0D-77056552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EC5D5-1461-3547-B5BD-772CEBA3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12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3723"/>
            <a:ext cx="9144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ICMEs at Solar Min:  </a:t>
            </a:r>
            <a:r>
              <a:rPr lang="en-US" sz="34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3400" baseline="-250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avg</a:t>
            </a:r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 ± </a:t>
            </a:r>
            <a:r>
              <a:rPr lang="en-US" sz="3400" dirty="0" err="1"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3400" baseline="-25000" dirty="0" err="1">
                <a:latin typeface="Symbol" pitchFamily="2" charset="2"/>
                <a:ea typeface="Helvetica" pitchFamily="-106" charset="0"/>
                <a:cs typeface="Helvetica" pitchFamily="-106" charset="0"/>
              </a:rPr>
              <a:t>s</a:t>
            </a:r>
            <a:r>
              <a:rPr lang="en-US" sz="3400" baseline="-250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/N^(1/2)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5DD2C-D24A-8446-9D76-B032F4E0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65449"/>
              </p:ext>
            </p:extLst>
          </p:nvPr>
        </p:nvGraphicFramePr>
        <p:xfrm>
          <a:off x="1828800" y="551830"/>
          <a:ext cx="5486400" cy="281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9330245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49079330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22/23 (~1996)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23/24 (~’08-’09)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max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388 ± 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413 ± 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min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331 ± 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346 ± 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484112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avg</a:t>
                      </a:r>
                      <a:r>
                        <a:rPr lang="en-US" sz="1600" dirty="0">
                          <a:latin typeface="Helvetica" pitchFamily="2" charset="0"/>
                        </a:rPr>
                        <a:t> [km s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360 ± 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379 ± 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9016609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B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max</a:t>
                      </a:r>
                      <a:r>
                        <a:rPr lang="en-US" sz="1600" dirty="0">
                          <a:latin typeface="Helvetica" pitchFamily="2" charset="0"/>
                        </a:rPr>
                        <a:t> [</a:t>
                      </a:r>
                      <a:r>
                        <a:rPr lang="en-US" sz="1600" dirty="0" err="1">
                          <a:latin typeface="Helvetica" pitchFamily="2" charset="0"/>
                        </a:rPr>
                        <a:t>nT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13.0 ± 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10.1 ± 1.4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aseline="-25000" dirty="0" err="1">
                          <a:latin typeface="Helvetica" pitchFamily="2" charset="0"/>
                        </a:rPr>
                        <a:t>dyn,max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[</a:t>
                      </a:r>
                      <a:r>
                        <a:rPr lang="en-US" sz="1600" baseline="0" dirty="0" err="1">
                          <a:latin typeface="Helvetica" pitchFamily="2" charset="0"/>
                        </a:rPr>
                        <a:t>nPa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7.2 ± 1.5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4.4 ± 1.0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9168969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# of SIRs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645713"/>
                  </a:ext>
                </a:extLst>
              </a:tr>
              <a:tr h="358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# with shocks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0%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5227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E86BC3-387A-CB4A-B74C-EE0B14B2AEF9}"/>
              </a:ext>
            </a:extLst>
          </p:cNvPr>
          <p:cNvSpPr txBox="1"/>
          <p:nvPr/>
        </p:nvSpPr>
        <p:spPr>
          <a:xfrm>
            <a:off x="0" y="5285170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Helvetica" pitchFamily="2" charset="0"/>
                <a:cs typeface="Helvetica"/>
              </a:rPr>
              <a:t>L.K. Jian et al., “</a:t>
            </a:r>
            <a:r>
              <a:rPr lang="en-US" sz="1400" dirty="0">
                <a:latin typeface="Helvetica" pitchFamily="2" charset="0"/>
              </a:rPr>
              <a:t>Comparing Solar Minimum 23/24 with Historical Solar Wind Records at 1 AU</a:t>
            </a:r>
            <a:r>
              <a:rPr lang="en-US" sz="1400" dirty="0">
                <a:latin typeface="Helvetica" pitchFamily="2" charset="0"/>
                <a:cs typeface="Helvetica"/>
              </a:rPr>
              <a:t>,” </a:t>
            </a:r>
            <a:r>
              <a:rPr lang="en-US" sz="1400" i="1" dirty="0">
                <a:latin typeface="Helvetica" pitchFamily="2" charset="0"/>
                <a:cs typeface="Helvetica"/>
              </a:rPr>
              <a:t>Solar Phys.</a:t>
            </a:r>
            <a:r>
              <a:rPr lang="en-US" sz="1400" dirty="0">
                <a:latin typeface="Helvetica" pitchFamily="2" charset="0"/>
                <a:cs typeface="Helvetica"/>
              </a:rPr>
              <a:t> </a:t>
            </a:r>
            <a:r>
              <a:rPr lang="en-US" sz="1400" b="1" dirty="0">
                <a:latin typeface="Helvetica" pitchFamily="2" charset="0"/>
                <a:cs typeface="Helvetica"/>
              </a:rPr>
              <a:t>274</a:t>
            </a:r>
            <a:r>
              <a:rPr lang="en-US" sz="1400" dirty="0">
                <a:latin typeface="Helvetica" pitchFamily="2" charset="0"/>
                <a:cs typeface="Helvetica"/>
              </a:rPr>
              <a:t>, pp. 321-344, doi:10.1007/s11207-011-9737-2, 2011.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11A7E-7DA2-4C42-B38E-007918D7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EA357-8D95-EB4B-A264-A4A39D11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827908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3723"/>
            <a:ext cx="9144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4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ICMEs binned by year</a:t>
            </a:r>
            <a:endParaRPr lang="en-US" sz="3400" baseline="-25000" dirty="0">
              <a:latin typeface="Helvetica" pitchFamily="-106" charset="0"/>
              <a:ea typeface="Helvetica" pitchFamily="-106" charset="0"/>
              <a:cs typeface="Helvetica" pitchFamily="-10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86BC3-387A-CB4A-B74C-EE0B14B2AEF9}"/>
              </a:ext>
            </a:extLst>
          </p:cNvPr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Helvetica" pitchFamily="2" charset="0"/>
                <a:cs typeface="Helvetica"/>
              </a:rPr>
              <a:t>L.K. Jian et al., “</a:t>
            </a:r>
            <a:r>
              <a:rPr lang="en-US" sz="1400" dirty="0">
                <a:latin typeface="Helvetica" pitchFamily="2" charset="0"/>
              </a:rPr>
              <a:t>Comparing Solar Minimum 23/24 with Historical Solar Wind Records at 1 AU</a:t>
            </a:r>
            <a:r>
              <a:rPr lang="en-US" sz="1400" dirty="0">
                <a:latin typeface="Helvetica" pitchFamily="2" charset="0"/>
                <a:cs typeface="Helvetica"/>
              </a:rPr>
              <a:t>,” </a:t>
            </a:r>
            <a:r>
              <a:rPr lang="en-US" sz="1400" i="1" dirty="0">
                <a:latin typeface="Helvetica" pitchFamily="2" charset="0"/>
                <a:cs typeface="Helvetica"/>
              </a:rPr>
              <a:t>Solar Phys.</a:t>
            </a:r>
            <a:r>
              <a:rPr lang="en-US" sz="1400" dirty="0">
                <a:latin typeface="Helvetica" pitchFamily="2" charset="0"/>
                <a:cs typeface="Helvetica"/>
              </a:rPr>
              <a:t> </a:t>
            </a:r>
            <a:r>
              <a:rPr lang="en-US" sz="1400" b="1" dirty="0">
                <a:latin typeface="Helvetica" pitchFamily="2" charset="0"/>
                <a:cs typeface="Helvetica"/>
              </a:rPr>
              <a:t>274</a:t>
            </a:r>
            <a:r>
              <a:rPr lang="en-US" sz="1400" dirty="0">
                <a:latin typeface="Helvetica" pitchFamily="2" charset="0"/>
                <a:cs typeface="Helvetica"/>
              </a:rPr>
              <a:t>, pp. 321-344, doi:10.1007/s11207-011-9737-2, 2011.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4E99F-6887-F24C-AA48-3DBEF29A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685800"/>
            <a:ext cx="696087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231E-7A30-014B-A938-D20A6E09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FB50-E500-004F-8FE4-79973AD6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23810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484" y="-63723"/>
            <a:ext cx="65710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Density Stats:  Fast Solar Wind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5DD2C-D24A-8446-9D76-B032F4E0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69561"/>
              </p:ext>
            </p:extLst>
          </p:nvPr>
        </p:nvGraphicFramePr>
        <p:xfrm>
          <a:off x="-2" y="507831"/>
          <a:ext cx="9144002" cy="202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0596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min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max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mean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median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0596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" pitchFamily="2" charset="0"/>
                        </a:rPr>
                        <a:t>N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e</a:t>
                      </a:r>
                      <a:r>
                        <a:rPr lang="en-US" sz="18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8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8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0.61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76.8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5.83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4.52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3.75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6.51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505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N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p</a:t>
                      </a:r>
                      <a:r>
                        <a:rPr lang="en-US" sz="18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8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8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0.53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69.9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5.07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4.04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3.19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5.70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505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N</a:t>
                      </a:r>
                      <a:r>
                        <a:rPr lang="en-US" sz="1800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sz="18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8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8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0.007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4.76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0.25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0.18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0.14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0.26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6EF92B-CD47-CB42-A0FE-428E1A38BF61}"/>
              </a:ext>
            </a:extLst>
          </p:cNvPr>
          <p:cNvSpPr txBox="1"/>
          <p:nvPr/>
        </p:nvSpPr>
        <p:spPr>
          <a:xfrm>
            <a:off x="0" y="6373252"/>
            <a:ext cx="9144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5" dirty="0">
                <a:latin typeface="Helvetica" pitchFamily="2" charset="0"/>
              </a:rPr>
              <a:t>*Note that uncertainties in particle density range from ~5% to 20%, depending on parameters and instrument limitations</a:t>
            </a:r>
          </a:p>
          <a:p>
            <a:r>
              <a:rPr lang="en-US" sz="1275" dirty="0">
                <a:latin typeface="Helvetica" pitchFamily="2" charset="0"/>
              </a:rPr>
              <a:t>	It is also worth noting that the binning procedure and different cadences can affect these ratios.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0EEDC59-2147-C944-9768-AD5BE203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884" y="2531679"/>
            <a:ext cx="66736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Density Stats:  Slow Solar Wind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E16C05-6AF3-4F4C-8C04-F5447CEE8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33677"/>
              </p:ext>
            </p:extLst>
          </p:nvPr>
        </p:nvGraphicFramePr>
        <p:xfrm>
          <a:off x="-2" y="3178010"/>
          <a:ext cx="9144002" cy="269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67461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min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max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mean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 err="1">
                          <a:latin typeface="Helvetica" pitchFamily="2" charset="0"/>
                        </a:rPr>
                        <a:t>median</a:t>
                      </a:r>
                      <a:endParaRPr lang="en-US" sz="1800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X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67461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" pitchFamily="2" charset="0"/>
                        </a:rPr>
                        <a:t>N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e</a:t>
                      </a:r>
                      <a:r>
                        <a:rPr lang="en-US" sz="18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8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8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11.0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9.28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6.37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13.8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674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N</a:t>
                      </a:r>
                      <a:r>
                        <a:rPr lang="en-US" sz="1800" baseline="-25000" dirty="0">
                          <a:latin typeface="Helvetica" pitchFamily="2" charset="0"/>
                        </a:rPr>
                        <a:t>p</a:t>
                      </a:r>
                      <a:r>
                        <a:rPr lang="en-US" sz="18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8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8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96.2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9.84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8.28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12.4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674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Helvetica" pitchFamily="2" charset="0"/>
                        </a:rPr>
                        <a:t>N</a:t>
                      </a:r>
                      <a:r>
                        <a:rPr lang="en-US" sz="1800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sz="18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8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8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7.91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" pitchFamily="2" charset="0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12F2F-7AE7-3C40-BC28-A1526A64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39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E34AC1-BF39-054B-89EE-78076E62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83522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912E-C3C0-0B43-8C9A-8221911EE82A}"/>
              </a:ext>
            </a:extLst>
          </p:cNvPr>
          <p:cNvSpPr txBox="1"/>
          <p:nvPr/>
        </p:nvSpPr>
        <p:spPr>
          <a:xfrm>
            <a:off x="0" y="5322707"/>
            <a:ext cx="9144000" cy="954107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“Electron Energy Partition across Interplanetary Shocks: I. Methodology and Data Product,”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243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doi:10.3847/1538-4365/ab22bd, 2019.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372CD-AE6E-5940-8781-7A0DE2596EC8}"/>
              </a:ext>
            </a:extLst>
          </p:cNvPr>
          <p:cNvSpPr txBox="1"/>
          <p:nvPr/>
        </p:nvSpPr>
        <p:spPr>
          <a:xfrm>
            <a:off x="0" y="411858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The </a:t>
            </a:r>
            <a:r>
              <a:rPr lang="en-US" sz="1600" b="1" u="sng" dirty="0">
                <a:solidFill>
                  <a:schemeClr val="bg1"/>
                </a:solidFill>
                <a:latin typeface="Helvetica" pitchFamily="2" charset="0"/>
              </a:rPr>
              <a:t>solar wind is not in thermodynamic or even thermal equilibrium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T</a:t>
            </a:r>
            <a:r>
              <a:rPr lang="en-US" sz="1600" baseline="-25000" dirty="0">
                <a:solidFill>
                  <a:schemeClr val="bg1"/>
                </a:solidFill>
                <a:latin typeface="Helvetica" pitchFamily="2" charset="0"/>
              </a:rPr>
              <a:t>s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 ≠ T</a:t>
            </a:r>
            <a:r>
              <a:rPr lang="en-US" sz="1600" baseline="-25000" dirty="0">
                <a:solidFill>
                  <a:schemeClr val="bg1"/>
                </a:solidFill>
                <a:latin typeface="Helvetica" pitchFamily="2" charset="0"/>
              </a:rPr>
              <a:t>s’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  and  T</a:t>
            </a:r>
            <a:r>
              <a:rPr lang="en-US" sz="1600" baseline="-25000" dirty="0">
                <a:solidFill>
                  <a:schemeClr val="bg1"/>
                </a:solidFill>
                <a:latin typeface="Symbol" pitchFamily="2" charset="2"/>
              </a:rPr>
              <a:t>^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 ≠ T</a:t>
            </a:r>
            <a:r>
              <a:rPr lang="en-US" sz="1600" baseline="-25000" dirty="0">
                <a:solidFill>
                  <a:schemeClr val="bg1"/>
                </a:solidFill>
                <a:latin typeface="Helvetica" pitchFamily="2" charset="0"/>
              </a:rPr>
              <a:t>//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presence of finite heat fluxes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It is a non-equilibrium kinetic gas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Recent work has even shown evidence of inelastic collisions [</a:t>
            </a:r>
            <a:r>
              <a:rPr lang="en-US" sz="1600" i="1" dirty="0">
                <a:solidFill>
                  <a:srgbClr val="00B0F0"/>
                </a:solidFill>
                <a:latin typeface="Helvetica" pitchFamily="2" charset="0"/>
              </a:rPr>
              <a:t>Wilson et al.</a:t>
            </a:r>
            <a:r>
              <a:rPr lang="en-US" sz="1600" dirty="0">
                <a:solidFill>
                  <a:srgbClr val="00B0F0"/>
                </a:solidFill>
                <a:latin typeface="Helvetica" pitchFamily="2" charset="0"/>
              </a:rPr>
              <a:t>, 2019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source(s) of the solar wind is still a subject of active study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Early work noticed differences between fast and slow wind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(e.g., T</a:t>
            </a:r>
            <a:r>
              <a:rPr lang="en-US" sz="1600" baseline="-25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is higher in fast wind)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Fast vs slow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has been defined by proton speed but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can be defined by other parameters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sources are thought to strongly depend upon the magnetic field geometry of the solar corona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winds are known to have different compositions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Observed ions include: H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+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He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2+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He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2+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O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6+,7+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C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4+,5+,6+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N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+7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Si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+9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Ne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+8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S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+10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Fe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+8 – +17(higher?)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; etc.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[e.g.,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Bame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1968;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Bochsler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1985;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Gloeckler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1998;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Lepri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2013]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Composition:  depends on first ionization potential for slow but not fast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874" y="0"/>
            <a:ext cx="256993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The Solar Wind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CEC80-E210-E14C-9450-0FAF6AC2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A8276B-1FDA-FB46-920B-F9404533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2935255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36" y="-63723"/>
            <a:ext cx="76227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Temperature Stats:  Fast Solar Wind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F92B-CD47-CB42-A0FE-428E1A38BF61}"/>
              </a:ext>
            </a:extLst>
          </p:cNvPr>
          <p:cNvSpPr txBox="1"/>
          <p:nvPr/>
        </p:nvSpPr>
        <p:spPr>
          <a:xfrm>
            <a:off x="0" y="6373252"/>
            <a:ext cx="9144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5" dirty="0">
                <a:latin typeface="Helvetica" pitchFamily="2" charset="0"/>
              </a:rPr>
              <a:t>*Note that uncertainties in particle density range from ~5% to 20%, depending on parameters and instrument limitations</a:t>
            </a:r>
          </a:p>
          <a:p>
            <a:r>
              <a:rPr lang="en-US" sz="1275" dirty="0">
                <a:latin typeface="Helvetica" pitchFamily="2" charset="0"/>
              </a:rPr>
              <a:t>	It is also worth noting that the binning procedure and different cadences can affect these ratios.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0EEDC59-2147-C944-9768-AD5BE203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40" y="2718058"/>
            <a:ext cx="7725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Temperature Stats:  Slow Solar Wind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EA097A-5C79-FA4C-BDD1-73A251FCD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193046"/>
              </p:ext>
            </p:extLst>
          </p:nvPr>
        </p:nvGraphicFramePr>
        <p:xfrm>
          <a:off x="0" y="521258"/>
          <a:ext cx="9144002" cy="21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e,tot</a:t>
                      </a:r>
                      <a:r>
                        <a:rPr lang="en-US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53.9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13.6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,tot</a:t>
                      </a:r>
                      <a:r>
                        <a:rPr lang="en-US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67.2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55.6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36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983146-6355-F54E-9FD6-C97B7F01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69673"/>
              </p:ext>
            </p:extLst>
          </p:nvPr>
        </p:nvGraphicFramePr>
        <p:xfrm>
          <a:off x="-2" y="3429000"/>
          <a:ext cx="9144002" cy="21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e,tot</a:t>
                      </a:r>
                      <a:r>
                        <a:rPr lang="en-US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52.7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7.54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4.47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12.4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,tot</a:t>
                      </a:r>
                      <a:r>
                        <a:rPr lang="en-US" dirty="0">
                          <a:latin typeface="Helvetica" pitchFamily="2" charset="0"/>
                        </a:rPr>
                        <a:t> [eV]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22.9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5.31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36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18CD6-6AE6-2942-88F1-4847DEF6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2889-4522-DD45-82E6-814EB3123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560366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11" y="-63723"/>
            <a:ext cx="87259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Temperature Anisotropy:  Fast Solar Wind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F92B-CD47-CB42-A0FE-428E1A38BF61}"/>
              </a:ext>
            </a:extLst>
          </p:cNvPr>
          <p:cNvSpPr txBox="1"/>
          <p:nvPr/>
        </p:nvSpPr>
        <p:spPr>
          <a:xfrm>
            <a:off x="0" y="6373252"/>
            <a:ext cx="9144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5" dirty="0">
                <a:latin typeface="Helvetica" pitchFamily="2" charset="0"/>
              </a:rPr>
              <a:t>*Note that uncertainties in particle density range from ~5% to 20%, depending on parameters and instrument limitations</a:t>
            </a:r>
          </a:p>
          <a:p>
            <a:r>
              <a:rPr lang="en-US" sz="1275" dirty="0">
                <a:latin typeface="Helvetica" pitchFamily="2" charset="0"/>
              </a:rPr>
              <a:t>	It is also worth noting that the binning procedure and different cadences can affect these ratios.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0EEDC59-2147-C944-9768-AD5BE203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95" y="2718058"/>
            <a:ext cx="89568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Temperature Anisotropy :  Slow Solar Wind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07C6B4-2D74-C042-9412-D451887ED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7911"/>
              </p:ext>
            </p:extLst>
          </p:nvPr>
        </p:nvGraphicFramePr>
        <p:xfrm>
          <a:off x="-2" y="582608"/>
          <a:ext cx="9143995" cy="1741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5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435328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435328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e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435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p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435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a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71.1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FCC073-7AB4-624D-B3C5-F9E7518D9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024464"/>
              </p:ext>
            </p:extLst>
          </p:nvPr>
        </p:nvGraphicFramePr>
        <p:xfrm>
          <a:off x="-3" y="3356297"/>
          <a:ext cx="9143995" cy="1741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5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435328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435328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e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435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p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435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^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//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a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401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31632-4E66-C942-9876-F4F35E0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480D2-EBDB-8D4A-9121-83E1EFCB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732807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907" y="-63723"/>
            <a:ext cx="88281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Temperature Ratio Stats:  Fast Solar Wind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F92B-CD47-CB42-A0FE-428E1A38BF61}"/>
              </a:ext>
            </a:extLst>
          </p:cNvPr>
          <p:cNvSpPr txBox="1"/>
          <p:nvPr/>
        </p:nvSpPr>
        <p:spPr>
          <a:xfrm>
            <a:off x="0" y="6373252"/>
            <a:ext cx="9144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5" dirty="0">
                <a:latin typeface="Helvetica" pitchFamily="2" charset="0"/>
              </a:rPr>
              <a:t>*Note that uncertainties in particle density range from ~5% to 20%, depending on parameters and instrument limitations</a:t>
            </a:r>
          </a:p>
          <a:p>
            <a:r>
              <a:rPr lang="en-US" sz="1275" dirty="0">
                <a:latin typeface="Helvetica" pitchFamily="2" charset="0"/>
              </a:rPr>
              <a:t>	It is also worth noting that the binning procedure and different cadences can affect these ratios.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0EEDC59-2147-C944-9768-AD5BE203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11" y="2718058"/>
            <a:ext cx="893077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Temperature Ratio Stats:  Slow Solar Wind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FBEB94-C20E-5B49-8B49-1D285D267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82698"/>
              </p:ext>
            </p:extLst>
          </p:nvPr>
        </p:nvGraphicFramePr>
        <p:xfrm>
          <a:off x="-2" y="553885"/>
          <a:ext cx="9144002" cy="2192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45297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dirty="0">
                          <a:latin typeface="Helvetica" pitchFamily="2" charset="0"/>
                        </a:rPr>
                        <a:t>/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tot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tot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dirty="0">
                          <a:latin typeface="Helvetica" pitchFamily="2" charset="0"/>
                        </a:rPr>
                        <a:t>/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tot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4.75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36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16B91DA-10A8-2D4B-A2A9-5980CCDB0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26198"/>
              </p:ext>
            </p:extLst>
          </p:nvPr>
        </p:nvGraphicFramePr>
        <p:xfrm>
          <a:off x="-2" y="3286205"/>
          <a:ext cx="9144002" cy="21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dirty="0">
                          <a:latin typeface="Helvetica" pitchFamily="2" charset="0"/>
                        </a:rPr>
                        <a:t>/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tot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dirty="0">
                          <a:latin typeface="Helvetica" pitchFamily="2" charset="0"/>
                        </a:rPr>
                        <a:t>/T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tot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22.9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</a:rPr>
                        <a:t>(T</a:t>
                      </a:r>
                      <a:r>
                        <a:rPr lang="en-US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dirty="0">
                          <a:latin typeface="Helvetica" pitchFamily="2" charset="0"/>
                        </a:rPr>
                        <a:t>/</a:t>
                      </a:r>
                      <a:r>
                        <a:rPr lang="en-US" dirty="0" err="1">
                          <a:latin typeface="Helvetica" pitchFamily="2" charset="0"/>
                        </a:rPr>
                        <a:t>T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baseline="0" dirty="0">
                          <a:latin typeface="Helvetica" pitchFamily="2" charset="0"/>
                        </a:rPr>
                        <a:t>)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tot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36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8284-0F04-3842-B565-572C127B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A4462-D71C-B541-BF24-0AA9582C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413924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438" y="-63723"/>
            <a:ext cx="59811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Beta Stats:  Fast Solar Wind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F92B-CD47-CB42-A0FE-428E1A38BF61}"/>
              </a:ext>
            </a:extLst>
          </p:cNvPr>
          <p:cNvSpPr txBox="1"/>
          <p:nvPr/>
        </p:nvSpPr>
        <p:spPr>
          <a:xfrm>
            <a:off x="0" y="6373252"/>
            <a:ext cx="9144000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5" dirty="0">
                <a:latin typeface="Helvetica" pitchFamily="2" charset="0"/>
              </a:rPr>
              <a:t>*Note that uncertainties in particle density range from ~5% to 20%, depending on parameters and instrument limitations</a:t>
            </a:r>
          </a:p>
          <a:p>
            <a:r>
              <a:rPr lang="en-US" sz="1275" dirty="0">
                <a:latin typeface="Helvetica" pitchFamily="2" charset="0"/>
              </a:rPr>
              <a:t>	It is also worth noting that the binning procedure and different cadences can affect these ratios.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0EEDC59-2147-C944-9768-AD5BE203D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142" y="2718058"/>
            <a:ext cx="60837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Beta Stats:  Slow Solar Wind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3C799C-A2B3-3446-B3D5-7B93B555B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08323"/>
              </p:ext>
            </p:extLst>
          </p:nvPr>
        </p:nvGraphicFramePr>
        <p:xfrm>
          <a:off x="-2" y="456647"/>
          <a:ext cx="9144002" cy="21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Symbol" pitchFamily="2" charset="2"/>
                        </a:rPr>
                        <a:t>b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e,tot</a:t>
                      </a:r>
                      <a:r>
                        <a:rPr lang="en-US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Symbol" pitchFamily="2" charset="2"/>
                        </a:rPr>
                        <a:t>b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Symbol" pitchFamily="2" charset="2"/>
                        </a:rPr>
                        <a:t>b</a:t>
                      </a:r>
                      <a:r>
                        <a:rPr lang="en-US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,tot</a:t>
                      </a:r>
                      <a:r>
                        <a:rPr lang="en-US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36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53EBC2-28BF-9542-8B04-93926493F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632903"/>
              </p:ext>
            </p:extLst>
          </p:nvPr>
        </p:nvGraphicFramePr>
        <p:xfrm>
          <a:off x="0" y="3330621"/>
          <a:ext cx="9144002" cy="21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min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max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median</a:t>
                      </a:r>
                      <a:endParaRPr lang="en-US" baseline="-25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X</a:t>
                      </a:r>
                      <a:r>
                        <a:rPr lang="en-US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Symbol" pitchFamily="2" charset="2"/>
                        </a:rPr>
                        <a:t>b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e,tot</a:t>
                      </a:r>
                      <a:r>
                        <a:rPr lang="en-US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4330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3.37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Symbol" pitchFamily="2" charset="2"/>
                        </a:rPr>
                        <a:t>b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p,tot</a:t>
                      </a:r>
                      <a:r>
                        <a:rPr lang="en-US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2530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Symbol" pitchFamily="2" charset="2"/>
                        </a:rPr>
                        <a:t>b</a:t>
                      </a:r>
                      <a:r>
                        <a:rPr lang="en-US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baseline="-25000" dirty="0" err="1">
                          <a:latin typeface="Helvetica" pitchFamily="2" charset="0"/>
                        </a:rPr>
                        <a:t>,tot</a:t>
                      </a:r>
                      <a:r>
                        <a:rPr lang="en-US" dirty="0">
                          <a:latin typeface="Helvetica" pitchFamily="2" charset="0"/>
                        </a:rPr>
                        <a:t> [N/A]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0.18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36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2DDD6-038F-1E4D-BFEF-746D2768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5FCD-8ED2-6049-938E-21696C89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491760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852" y="857251"/>
            <a:ext cx="56284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latin typeface="Helvetica" pitchFamily="-106" charset="0"/>
                <a:ea typeface="Helvetica" pitchFamily="-106" charset="0"/>
                <a:cs typeface="Helvetica" pitchFamily="-106" charset="0"/>
              </a:rPr>
              <a:t>Particle-particle Coulomb Collisions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27083F-796E-E048-9429-AAD8ADBF3767}"/>
              </a:ext>
            </a:extLst>
          </p:cNvPr>
          <p:cNvGraphicFramePr>
            <a:graphicFrameLocks noGrp="1"/>
          </p:cNvGraphicFramePr>
          <p:nvPr/>
        </p:nvGraphicFramePr>
        <p:xfrm>
          <a:off x="0" y="1397000"/>
          <a:ext cx="9144002" cy="329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31901256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9050751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030155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95124549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26884787"/>
                    </a:ext>
                  </a:extLst>
                </a:gridCol>
              </a:tblGrid>
              <a:tr h="4119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min</a:t>
                      </a:r>
                      <a:endParaRPr lang="en-US" sz="14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max</a:t>
                      </a:r>
                      <a:endParaRPr lang="en-US" sz="14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mean</a:t>
                      </a:r>
                      <a:endParaRPr lang="en-US" sz="14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Helvetica" pitchFamily="2" charset="0"/>
                        </a:rPr>
                        <a:t>X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median</a:t>
                      </a:r>
                      <a:endParaRPr lang="en-US" sz="14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X</a:t>
                      </a:r>
                      <a:r>
                        <a:rPr lang="en-US" sz="1400" baseline="-25000" dirty="0">
                          <a:latin typeface="Helvetica" pitchFamily="2" charset="0"/>
                        </a:rPr>
                        <a:t>25%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X</a:t>
                      </a:r>
                      <a:r>
                        <a:rPr lang="en-US" sz="1400" baseline="-25000" dirty="0">
                          <a:latin typeface="Helvetica" pitchFamily="2" charset="0"/>
                        </a:rPr>
                        <a:t>75%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>
                          <a:latin typeface="Helvetica" pitchFamily="2" charset="0"/>
                        </a:rPr>
                        <a:t>ee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23.5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1.01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0.70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0.43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1.30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pp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0.00004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1.56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 err="1">
                          <a:latin typeface="Symbol" pitchFamily="2" charset="2"/>
                        </a:rPr>
                        <a:t>aa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0.000006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0.47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>
                          <a:latin typeface="Helvetica" pitchFamily="2" charset="0"/>
                        </a:rPr>
                        <a:t>ep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10.4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0.45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0.31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0.19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0.58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6234770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e</a:t>
                      </a:r>
                      <a:r>
                        <a:rPr lang="en-US" sz="1400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0.0008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4.86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56662105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400" baseline="-25000" dirty="0" err="1">
                          <a:latin typeface="Symbol" pitchFamily="2" charset="2"/>
                        </a:rPr>
                        <a:t>a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0.000003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0.11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0.0005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0.002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71064381"/>
                  </a:ext>
                </a:extLst>
              </a:tr>
              <a:tr h="41190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Symbol" pitchFamily="2" charset="2"/>
                        </a:rPr>
                        <a:t>n</a:t>
                      </a:r>
                      <a:r>
                        <a:rPr lang="en-US" sz="1400" baseline="-25000" dirty="0" err="1">
                          <a:latin typeface="Helvetica" pitchFamily="2" charset="0"/>
                        </a:rPr>
                        <a:t>iaw</a:t>
                      </a:r>
                      <a:r>
                        <a:rPr lang="en-US" sz="1400" dirty="0">
                          <a:latin typeface="Helvetica" pitchFamily="2" charset="0"/>
                        </a:rPr>
                        <a:t> [# day</a:t>
                      </a:r>
                      <a:r>
                        <a:rPr lang="en-US" sz="1400" baseline="30000" dirty="0">
                          <a:latin typeface="Helvetica" pitchFamily="2" charset="0"/>
                        </a:rPr>
                        <a:t>-1</a:t>
                      </a:r>
                      <a:r>
                        <a:rPr lang="en-US" sz="14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5.72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232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4.39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4.16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3.30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itchFamily="2" charset="0"/>
                        </a:rPr>
                        <a:t>52.2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4776795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6970CC7-1BFE-FF44-84E6-2AA49EFD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0" y="5051426"/>
            <a:ext cx="3590925" cy="819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8A9FE4-3F4F-9644-A714-4CB1232F9E7F}"/>
              </a:ext>
            </a:extLst>
          </p:cNvPr>
          <p:cNvSpPr txBox="1"/>
          <p:nvPr/>
        </p:nvSpPr>
        <p:spPr>
          <a:xfrm>
            <a:off x="5554014" y="5377735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Assuming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>
                <a:latin typeface="Helvetica" pitchFamily="2" charset="0"/>
              </a:rPr>
              <a:t>E</a:t>
            </a:r>
            <a:r>
              <a:rPr lang="en-US" dirty="0">
                <a:latin typeface="Helvetica" pitchFamily="2" charset="0"/>
              </a:rPr>
              <a:t> ~ 0.1 mV/m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A6C3D-9260-4641-8BC7-09E3BD8F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81F95-4726-8D4D-97EB-88DAD503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7542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_collision_rates_ee-ep-ea-pp-pa-aa_SWE_3DP_ALLAndFastAndSlowWind_grid_times_3rd_bins_labeled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53204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DAA7C-60EF-244E-BB06-7666321F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DDAE4-3A2C-484F-BA3A-EB8133B2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288082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_collision_rate_ratios_iaw_to_ee-ep-ea-pp-pa-aa_SWE_3DP_ALLAndFastAndSlowWind_grid_times_3rd_bins_labeled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52731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22980-C3B9-3D48-8F00-CEC8DC49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4E36C-6D79-BD46-8FD5-789663C6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71929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Solar Wind:  Source and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46C1D-3F7B-1D46-A91E-D16F37A4A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15"/>
          <a:stretch/>
        </p:blipFill>
        <p:spPr>
          <a:xfrm>
            <a:off x="1344108" y="979097"/>
            <a:ext cx="6455783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6341C-D51B-704D-8E2A-D393B89A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3D56-73A7-754B-8ADF-DD68565E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11047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912E-C3C0-0B43-8C9A-8221911EE82A}"/>
              </a:ext>
            </a:extLst>
          </p:cNvPr>
          <p:cNvSpPr txBox="1"/>
          <p:nvPr/>
        </p:nvSpPr>
        <p:spPr>
          <a:xfrm>
            <a:off x="0" y="5260713"/>
            <a:ext cx="9144000" cy="954107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“Electron Energy Partition across Interplanetary Shocks: I. Methodology and Data Product,”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243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doi:10.3847/1538-4365/ab22bd, 2019.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372CD-AE6E-5940-8781-7A0DE2596EC8}"/>
              </a:ext>
            </a:extLst>
          </p:cNvPr>
          <p:cNvSpPr txBox="1"/>
          <p:nvPr/>
        </p:nvSpPr>
        <p:spPr>
          <a:xfrm>
            <a:off x="0" y="67533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</a:t>
            </a: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solar wind is not in thermodynamic or even thermal equilibrium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</a:t>
            </a:r>
            <a:r>
              <a:rPr lang="en-US" sz="1600" baseline="-25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≠ T</a:t>
            </a:r>
            <a:r>
              <a:rPr lang="en-US" sz="1600" baseline="-25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s’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 and  T</a:t>
            </a:r>
            <a:r>
              <a:rPr lang="en-US" sz="1600" baseline="-25000" dirty="0">
                <a:solidFill>
                  <a:schemeClr val="bg1">
                    <a:lumMod val="50000"/>
                  </a:schemeClr>
                </a:solidFill>
                <a:latin typeface="Symbol" pitchFamily="2" charset="2"/>
              </a:rPr>
              <a:t>^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≠ T</a:t>
            </a:r>
            <a:r>
              <a:rPr lang="en-US" sz="1600" baseline="-25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//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presence of finite heat fluxes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It is a non-equilibrium kinetic gas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Recent work has even shown evidence of inelastic collisions [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Wilson et al.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2019]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The source(s) of the solar wind is still a subject of active study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Early work noticed differences between fast and slow wind</a:t>
            </a:r>
            <a:br>
              <a:rPr lang="en-US" sz="1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(e.g., T</a:t>
            </a:r>
            <a:r>
              <a:rPr lang="en-US" sz="1600" baseline="-25000" dirty="0">
                <a:solidFill>
                  <a:schemeClr val="bg1"/>
                </a:solidFill>
                <a:latin typeface="Helvetica" pitchFamily="2" charset="0"/>
              </a:rPr>
              <a:t>s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 is higher in fast wind)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Helvetica" pitchFamily="2" charset="0"/>
              </a:rPr>
              <a:t>Fast vs slow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 has been defined by proton speed but </a:t>
            </a:r>
            <a:r>
              <a:rPr lang="en-US" sz="1600" b="1" dirty="0">
                <a:solidFill>
                  <a:schemeClr val="bg1"/>
                </a:solidFill>
                <a:latin typeface="Helvetica" pitchFamily="2" charset="0"/>
              </a:rPr>
              <a:t>can be defined by other parameters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The sources are thought to strongly depend upon the magnetic field geometry of the solar corona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The winds are known to have different compositions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Observed ions include: H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+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He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2+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He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2+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O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6+,7+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C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4+,5+,6+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N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+7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Si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+9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Ne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+8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S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+10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Fe</a:t>
            </a:r>
            <a:r>
              <a:rPr lang="en-US" sz="1600" baseline="30000" dirty="0">
                <a:solidFill>
                  <a:schemeClr val="bg1"/>
                </a:solidFill>
                <a:latin typeface="Helvetica" pitchFamily="2" charset="0"/>
              </a:rPr>
              <a:t>+8 – +17(higher?)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etc.</a:t>
            </a:r>
            <a:br>
              <a:rPr lang="en-US" sz="1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[e.g., </a:t>
            </a:r>
            <a:r>
              <a:rPr lang="en-US" sz="1600" i="1" dirty="0" err="1">
                <a:solidFill>
                  <a:srgbClr val="00B0F0"/>
                </a:solidFill>
                <a:latin typeface="Helvetica" pitchFamily="2" charset="0"/>
              </a:rPr>
              <a:t>Bame</a:t>
            </a:r>
            <a:r>
              <a:rPr lang="en-US" sz="1600" i="1" dirty="0">
                <a:solidFill>
                  <a:srgbClr val="00B0F0"/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rgbClr val="00B0F0"/>
                </a:solidFill>
                <a:latin typeface="Helvetica" pitchFamily="2" charset="0"/>
              </a:rPr>
              <a:t>, 1968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</a:t>
            </a:r>
            <a:r>
              <a:rPr lang="en-US" sz="1600" i="1" dirty="0" err="1">
                <a:solidFill>
                  <a:srgbClr val="00B0F0"/>
                </a:solidFill>
                <a:latin typeface="Helvetica" pitchFamily="2" charset="0"/>
              </a:rPr>
              <a:t>Bochsler</a:t>
            </a:r>
            <a:r>
              <a:rPr lang="en-US" sz="1600" i="1" dirty="0">
                <a:solidFill>
                  <a:srgbClr val="00B0F0"/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rgbClr val="00B0F0"/>
                </a:solidFill>
                <a:latin typeface="Helvetica" pitchFamily="2" charset="0"/>
              </a:rPr>
              <a:t>, 1985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 </a:t>
            </a:r>
            <a:r>
              <a:rPr lang="en-US" sz="1600" i="1" dirty="0" err="1">
                <a:solidFill>
                  <a:srgbClr val="00B0F0"/>
                </a:solidFill>
                <a:latin typeface="Helvetica" pitchFamily="2" charset="0"/>
              </a:rPr>
              <a:t>Gloeckler</a:t>
            </a:r>
            <a:r>
              <a:rPr lang="en-US" sz="1600" i="1" dirty="0">
                <a:solidFill>
                  <a:srgbClr val="00B0F0"/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rgbClr val="00B0F0"/>
                </a:solidFill>
                <a:latin typeface="Helvetica" pitchFamily="2" charset="0"/>
              </a:rPr>
              <a:t>, 1998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;</a:t>
            </a:r>
            <a:br>
              <a:rPr lang="en-US" sz="1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1600" i="1" dirty="0" err="1">
                <a:solidFill>
                  <a:srgbClr val="00B0F0"/>
                </a:solidFill>
                <a:latin typeface="Helvetica" pitchFamily="2" charset="0"/>
              </a:rPr>
              <a:t>Lepri</a:t>
            </a:r>
            <a:r>
              <a:rPr lang="en-US" sz="1600" i="1" dirty="0">
                <a:solidFill>
                  <a:srgbClr val="00B0F0"/>
                </a:solidFill>
                <a:latin typeface="Helvetica" pitchFamily="2" charset="0"/>
              </a:rPr>
              <a:t> et al.</a:t>
            </a:r>
            <a:r>
              <a:rPr lang="en-US" sz="1600" dirty="0">
                <a:solidFill>
                  <a:srgbClr val="00B0F0"/>
                </a:solidFill>
                <a:latin typeface="Helvetica" pitchFamily="2" charset="0"/>
              </a:rPr>
              <a:t>, 2013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]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Composition:  depends on first ionization potential for slow but not fast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874" y="0"/>
            <a:ext cx="256993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The Solar Wind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0F45C-403F-154E-8B75-0ADB2619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97731A-D125-3044-827F-1DE75F2A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11134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solidFill>
            <a:srgbClr val="000000"/>
          </a:solidFill>
        </p:spPr>
        <p:txBody>
          <a:bodyPr/>
          <a:lstStyle/>
          <a:p>
            <a:pPr algn="ctr" eaLnBrk="1" hangingPunct="1"/>
            <a:r>
              <a:rPr lang="en-US" dirty="0">
                <a:solidFill>
                  <a:srgbClr val="FFFFFF"/>
                </a:solidFill>
                <a:latin typeface="Helvetica" pitchFamily="2" charset="0"/>
                <a:ea typeface="ＭＳ Ｐゴシック" pitchFamily="-106" charset="-128"/>
              </a:rPr>
              <a:t>Solar Wind:  Source and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35EE7-4287-AB47-BC1C-7A852ABC7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15"/>
          <a:stretch/>
        </p:blipFill>
        <p:spPr>
          <a:xfrm>
            <a:off x="2794959" y="1143000"/>
            <a:ext cx="3554083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8F66A-F541-9D4A-849F-486F2019597A}"/>
              </a:ext>
            </a:extLst>
          </p:cNvPr>
          <p:cNvSpPr txBox="1"/>
          <p:nvPr/>
        </p:nvSpPr>
        <p:spPr>
          <a:xfrm>
            <a:off x="1249734" y="3429000"/>
            <a:ext cx="1175386" cy="36933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radial field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ED789-BDAB-4546-A690-3913EF4446E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25120" y="3613666"/>
            <a:ext cx="1922593" cy="294100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130D66-0BEA-EE44-AF84-700368B33118}"/>
              </a:ext>
            </a:extLst>
          </p:cNvPr>
          <p:cNvSpPr txBox="1"/>
          <p:nvPr/>
        </p:nvSpPr>
        <p:spPr>
          <a:xfrm>
            <a:off x="6577983" y="2278811"/>
            <a:ext cx="1812356" cy="369332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Parker spiral field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6BE320-D4FA-8A4F-B0F5-C09AE3965BB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546785" y="2463477"/>
            <a:ext cx="1031198" cy="965523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38D83-970E-FB49-819B-2047EFC3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DD2CC-2FC6-0E4B-B4F7-ADEC08D6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328002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912E-C3C0-0B43-8C9A-8221911EE82A}"/>
              </a:ext>
            </a:extLst>
          </p:cNvPr>
          <p:cNvSpPr txBox="1"/>
          <p:nvPr/>
        </p:nvSpPr>
        <p:spPr>
          <a:xfrm>
            <a:off x="0" y="4998451"/>
            <a:ext cx="9144000" cy="1169551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  <a:p>
            <a:pPr>
              <a:defRPr/>
            </a:pPr>
            <a:endParaRPr lang="en-US" sz="14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“Electron Energy Partition across Interplanetary Shocks: I. Methodology and Data Product,”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243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doi:10.3847/1538-4365/ab22bd, 2019.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372CD-AE6E-5940-8781-7A0DE2596EC8}"/>
              </a:ext>
            </a:extLst>
          </p:cNvPr>
          <p:cNvSpPr txBox="1"/>
          <p:nvPr/>
        </p:nvSpPr>
        <p:spPr>
          <a:xfrm>
            <a:off x="0" y="1341999"/>
            <a:ext cx="9144000" cy="296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312" indent="-21031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The study involved ~10 years of solar wind data observed by the </a:t>
            </a:r>
            <a:r>
              <a:rPr lang="en-US" i="1" dirty="0">
                <a:solidFill>
                  <a:schemeClr val="bg1"/>
                </a:solidFill>
                <a:latin typeface="Helvetica" pitchFamily="2" charset="0"/>
              </a:rPr>
              <a:t>Wind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spacecraft [</a:t>
            </a:r>
            <a:r>
              <a:rPr lang="en-US" i="1" dirty="0">
                <a:solidFill>
                  <a:schemeClr val="bg1"/>
                </a:solidFill>
                <a:latin typeface="Helvetica" pitchFamily="2" charset="0"/>
              </a:rPr>
              <a:t>Wilson et al.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, 2018]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Additional constraints to those already imposed by </a:t>
            </a:r>
            <a:r>
              <a:rPr lang="en-US" i="1" dirty="0">
                <a:solidFill>
                  <a:schemeClr val="bg1"/>
                </a:solidFill>
                <a:latin typeface="Helvetica" pitchFamily="2" charset="0"/>
              </a:rPr>
              <a:t>Wilson et al.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[2018]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|(N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– N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)/N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x 100%| &lt; 30%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tot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j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therm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= |</a:t>
            </a:r>
            <a:r>
              <a:rPr lang="en-US" dirty="0">
                <a:solidFill>
                  <a:schemeClr val="bg1"/>
                </a:solidFill>
                <a:latin typeface="Symbol" pitchFamily="2" charset="2"/>
              </a:rPr>
              <a:t>S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q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n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)/(e n</a:t>
            </a:r>
            <a:r>
              <a:rPr lang="en-US" baseline="-25000" dirty="0">
                <a:solidFill>
                  <a:schemeClr val="bg1"/>
                </a:solidFill>
                <a:latin typeface="Helvetica" pitchFamily="2" charset="0"/>
              </a:rPr>
              <a:t>e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V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)| &lt; 10%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Fast Solar Wind (FSW) = |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V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p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| &gt; 500 km/s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Slow Solar Wind (SSW) = |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V</a:t>
            </a:r>
            <a:r>
              <a:rPr lang="en-US" baseline="-25000" dirty="0" err="1">
                <a:solidFill>
                  <a:schemeClr val="bg1"/>
                </a:solidFill>
                <a:latin typeface="Helvetica" pitchFamily="2" charset="0"/>
              </a:rPr>
              <a:t>p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| ≤ 500 km/s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5795" y="6030"/>
            <a:ext cx="4128053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Solar Wind:  Fast vs Slow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46AC7-8BAB-3F4F-BFE2-5E4874E4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8F5A1F-E297-054C-9353-8D66551C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76724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45AEDFC2-97C2-734A-807A-852DA04BF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Percentile Ranges All vs Fast vs Slow: 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25%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 - X</a:t>
            </a:r>
            <a:r>
              <a:rPr lang="en-US" sz="2600" baseline="-250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75%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(</a:t>
            </a:r>
            <a:r>
              <a:rPr lang="en-US" sz="26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X</a:t>
            </a:r>
            <a:r>
              <a:rPr lang="en-US" sz="2600" baseline="-25000" dirty="0" err="1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med</a:t>
            </a:r>
            <a:r>
              <a:rPr lang="en-US" sz="2600" dirty="0">
                <a:solidFill>
                  <a:schemeClr val="bg1"/>
                </a:solidFill>
                <a:latin typeface="Helvetica" pitchFamily="-106" charset="0"/>
                <a:ea typeface="Helvetica" pitchFamily="-106" charset="0"/>
                <a:cs typeface="Helvetica" pitchFamily="-106" charset="0"/>
              </a:rPr>
              <a:t>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85DD2C-D24A-8446-9D76-B032F4E0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84333"/>
              </p:ext>
            </p:extLst>
          </p:nvPr>
        </p:nvGraphicFramePr>
        <p:xfrm>
          <a:off x="0" y="551830"/>
          <a:ext cx="9144000" cy="233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76034376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8110274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9594338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20101708"/>
                    </a:ext>
                  </a:extLst>
                </a:gridCol>
              </a:tblGrid>
              <a:tr h="3062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Fast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&gt; 500 km/s]</a:t>
                      </a:r>
                      <a:endParaRPr lang="en-US" sz="1600" b="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Slow Wind</a:t>
                      </a:r>
                      <a:endParaRPr lang="en-US" sz="1600" b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Helvetica" pitchFamily="2" charset="0"/>
                        </a:rPr>
                        <a:t>[|</a:t>
                      </a:r>
                      <a:r>
                        <a:rPr lang="en-US" sz="1600" b="0" dirty="0" err="1">
                          <a:latin typeface="Helvetica" pitchFamily="2" charset="0"/>
                        </a:rPr>
                        <a:t>V</a:t>
                      </a:r>
                      <a:r>
                        <a:rPr lang="en-US" sz="1600" b="0" baseline="-25000" dirty="0" err="1">
                          <a:latin typeface="Helvetica" pitchFamily="2" charset="0"/>
                        </a:rPr>
                        <a:t>p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| ≤ 500 km/s]</a:t>
                      </a:r>
                      <a:endParaRPr lang="en-US" sz="1600" baseline="0" dirty="0">
                        <a:latin typeface="Helvetica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Helvetica" pitchFamily="2" charset="0"/>
                        </a:rPr>
                        <a:t>All wind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74028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e</a:t>
                      </a:r>
                      <a:r>
                        <a:rPr lang="en-US" sz="16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3.75 – 6.51(4.52)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6.37 – 13.8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9.28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5.71 – 13.0(8.57)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4000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p</a:t>
                      </a:r>
                      <a:r>
                        <a:rPr lang="en-US" sz="16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3.19 – 5.70(4.04)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AA0000"/>
                          </a:solidFill>
                          <a:latin typeface="Helvetica" pitchFamily="2" charset="0"/>
                        </a:rPr>
                        <a:t>5.66 – 12.4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960000"/>
                          </a:solidFill>
                          <a:latin typeface="Helvetica" pitchFamily="2" charset="0"/>
                        </a:rPr>
                        <a:t>8.28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)</a:t>
                      </a:r>
                      <a:endParaRPr lang="en-US" sz="1600" b="1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5.05 – 11.7(7.61)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8026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N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sz="1600" dirty="0">
                          <a:latin typeface="Helvetica" pitchFamily="2" charset="0"/>
                        </a:rPr>
                        <a:t> [cm</a:t>
                      </a:r>
                      <a:r>
                        <a:rPr lang="en-US" sz="1600" baseline="30000" dirty="0">
                          <a:latin typeface="Helvetica" pitchFamily="2" charset="0"/>
                        </a:rPr>
                        <a:t>-3</a:t>
                      </a:r>
                      <a:r>
                        <a:rPr lang="en-US" sz="1600" dirty="0">
                          <a:latin typeface="Helvetica" pitchFamily="2" charset="0"/>
                        </a:rPr>
                        <a:t>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0.14 – 0.26(0.18)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0.13 – 0.33(0.21)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0.13 – 0.32(0.21)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96677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p</a:t>
                      </a:r>
                      <a:r>
                        <a:rPr lang="en-US" sz="1600" dirty="0">
                          <a:latin typeface="Helvetica" pitchFamily="2" charset="0"/>
                        </a:rPr>
                        <a:t>/N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i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[%]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90.3 – 93.3(91.8)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92.1 – 97.1(94.6)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91.7 – 96.9(94.1)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047683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N</a:t>
                      </a:r>
                      <a:r>
                        <a:rPr lang="en-US" sz="1600" baseline="-25000" dirty="0">
                          <a:latin typeface="Symbol" pitchFamily="2" charset="2"/>
                        </a:rPr>
                        <a:t>a</a:t>
                      </a:r>
                      <a:r>
                        <a:rPr lang="en-US" sz="1600" dirty="0">
                          <a:latin typeface="Helvetica" pitchFamily="2" charset="0"/>
                        </a:rPr>
                        <a:t>/N</a:t>
                      </a:r>
                      <a:r>
                        <a:rPr lang="en-US" sz="1600" baseline="-25000" dirty="0">
                          <a:latin typeface="Helvetica" pitchFamily="2" charset="0"/>
                        </a:rPr>
                        <a:t>i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[%]</a:t>
                      </a:r>
                      <a:endParaRPr lang="en-US" sz="1600" baseline="-25000" dirty="0">
                        <a:latin typeface="Helvetica" pitchFamily="2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AA0000"/>
                          </a:solidFill>
                          <a:latin typeface="Helvetica" pitchFamily="2" charset="0"/>
                        </a:rPr>
                        <a:t>3.49 – 4.92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AA0000"/>
                          </a:solidFill>
                          <a:latin typeface="Helvetica" pitchFamily="2" charset="0"/>
                        </a:rPr>
                        <a:t>4.17</a:t>
                      </a:r>
                      <a:r>
                        <a:rPr lang="en-US" sz="1600" b="0" dirty="0">
                          <a:latin typeface="Helvetica" pitchFamily="2" charset="0"/>
                        </a:rPr>
                        <a:t>)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1.48 – 3.99(2.71)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1.64 – 4.19(2.97)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5881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329943-2730-B742-881C-1BB9BF5DBC71}"/>
              </a:ext>
            </a:extLst>
          </p:cNvPr>
          <p:cNvSpPr txBox="1"/>
          <p:nvPr/>
        </p:nvSpPr>
        <p:spPr>
          <a:xfrm>
            <a:off x="0" y="5451378"/>
            <a:ext cx="9144000" cy="52322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L.B. Wilson III et al., “The Statistical Properties of Solar Wind Temperature Parameters Near 1 au,” </a:t>
            </a:r>
            <a:r>
              <a:rPr lang="en-US" sz="1400" i="1" dirty="0" err="1">
                <a:solidFill>
                  <a:schemeClr val="bg1"/>
                </a:solidFill>
                <a:latin typeface="Helvetica"/>
                <a:cs typeface="Helvetica"/>
              </a:rPr>
              <a:t>Astrophys</a:t>
            </a:r>
            <a:r>
              <a:rPr lang="en-US" sz="1400" i="1" dirty="0">
                <a:solidFill>
                  <a:schemeClr val="bg1"/>
                </a:solidFill>
                <a:latin typeface="Helvetica"/>
                <a:cs typeface="Helvetica"/>
              </a:rPr>
              <a:t>. J. Suppl.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Helvetica"/>
                <a:cs typeface="Helvetica"/>
              </a:rPr>
              <a:t>236</a:t>
            </a:r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(8), doi:10.3847/1538-4365/aab71c, 2018.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48BD4-8C62-0D41-BCF2-912B1912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60F0F-77EC-ED49-A2D3-CA73F4B461CD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AD2-A436-9249-82FF-2024358D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(This presentation is being recorded)</a:t>
            </a:r>
          </a:p>
        </p:txBody>
      </p:sp>
    </p:spTree>
    <p:extLst>
      <p:ext uri="{BB962C8B-B14F-4D97-AF65-F5344CB8AC3E}">
        <p14:creationId xmlns:p14="http://schemas.microsoft.com/office/powerpoint/2010/main" val="131946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1293</TotalTime>
  <Words>5517</Words>
  <Application>Microsoft Macintosh PowerPoint</Application>
  <PresentationFormat>On-screen Show (4:3)</PresentationFormat>
  <Paragraphs>920</Paragraphs>
  <Slides>46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Helvetica</vt:lpstr>
      <vt:lpstr>Myriad Pro</vt:lpstr>
      <vt:lpstr>Symbol</vt:lpstr>
      <vt:lpstr>Office Theme</vt:lpstr>
      <vt:lpstr>The Solar Wind</vt:lpstr>
      <vt:lpstr>PowerPoint Presentation</vt:lpstr>
      <vt:lpstr>PowerPoint Presentation</vt:lpstr>
      <vt:lpstr>PowerPoint Presentation</vt:lpstr>
      <vt:lpstr>Solar Wind:  Source and Types</vt:lpstr>
      <vt:lpstr>PowerPoint Presentation</vt:lpstr>
      <vt:lpstr>Solar Wind:  Source and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Solar Wind Transients</vt:lpstr>
      <vt:lpstr>Solar Wind:  Source and Types</vt:lpstr>
      <vt:lpstr>Coronal Mass Ejections (CMEs)</vt:lpstr>
      <vt:lpstr>Fast/Slow Streams (SIRs and CIRs)</vt:lpstr>
      <vt:lpstr>Solar Flares</vt:lpstr>
      <vt:lpstr>Types of Collisionless Shock Waves</vt:lpstr>
      <vt:lpstr>Energetic Particles (SEPs, ESPs, etc.)</vt:lpstr>
      <vt:lpstr>PowerPoint Presentation</vt:lpstr>
      <vt:lpstr>PowerPoint Presentation</vt:lpstr>
      <vt:lpstr>PowerPoint Presentation</vt:lpstr>
      <vt:lpstr>PowerPoint Presentation</vt:lpstr>
      <vt:lpstr>Solar Wind Fluctuations</vt:lpstr>
      <vt:lpstr>Summary</vt:lpstr>
      <vt:lpstr>Extras (no particular order)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WILSON, LYNN B. (GSFC-6720)</dc:creator>
  <cp:lastModifiedBy>WILSON, LYNN B. (GSFC-6720)</cp:lastModifiedBy>
  <cp:revision>70</cp:revision>
  <dcterms:created xsi:type="dcterms:W3CDTF">2020-04-02T17:25:42Z</dcterms:created>
  <dcterms:modified xsi:type="dcterms:W3CDTF">2020-05-01T21:52:20Z</dcterms:modified>
</cp:coreProperties>
</file>